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257" r:id="rId2"/>
    <p:sldId id="259" r:id="rId3"/>
    <p:sldId id="260" r:id="rId4"/>
    <p:sldId id="281" r:id="rId5"/>
    <p:sldId id="263" r:id="rId6"/>
    <p:sldId id="264" r:id="rId7"/>
    <p:sldId id="265" r:id="rId8"/>
    <p:sldId id="284" r:id="rId9"/>
    <p:sldId id="266" r:id="rId10"/>
    <p:sldId id="267" r:id="rId11"/>
    <p:sldId id="268" r:id="rId12"/>
    <p:sldId id="270" r:id="rId13"/>
    <p:sldId id="271" r:id="rId14"/>
    <p:sldId id="280" r:id="rId15"/>
    <p:sldId id="272" r:id="rId16"/>
    <p:sldId id="273" r:id="rId17"/>
    <p:sldId id="286" r:id="rId18"/>
    <p:sldId id="274" r:id="rId19"/>
    <p:sldId id="275" r:id="rId20"/>
    <p:sldId id="276" r:id="rId21"/>
    <p:sldId id="277" r:id="rId22"/>
    <p:sldId id="279" r:id="rId23"/>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8F2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22" autoAdjust="0"/>
    <p:restoredTop sz="84395" autoAdjust="0"/>
  </p:normalViewPr>
  <p:slideViewPr>
    <p:cSldViewPr snapToGrid="0" snapToObjects="1">
      <p:cViewPr varScale="1">
        <p:scale>
          <a:sx n="73" d="100"/>
          <a:sy n="73" d="100"/>
        </p:scale>
        <p:origin x="782" y="58"/>
      </p:cViewPr>
      <p:guideLst/>
    </p:cSldViewPr>
  </p:slideViewPr>
  <p:notesTextViewPr>
    <p:cViewPr>
      <p:scale>
        <a:sx n="1" d="1"/>
        <a:sy n="1" d="1"/>
      </p:scale>
      <p:origin x="0" y="0"/>
    </p:cViewPr>
  </p:notesTextViewPr>
  <p:notesViewPr>
    <p:cSldViewPr snapToGrid="0" snapToObjects="1">
      <p:cViewPr varScale="1">
        <p:scale>
          <a:sx n="88" d="100"/>
          <a:sy n="88" d="100"/>
        </p:scale>
        <p:origin x="382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F07F19-1F50-4B42-A7A0-278DF9D25BB1}" type="doc">
      <dgm:prSet loTypeId="urn:microsoft.com/office/officeart/2005/8/layout/default" loCatId="list" qsTypeId="urn:microsoft.com/office/officeart/2005/8/quickstyle/3D4" qsCatId="3D" csTypeId="urn:microsoft.com/office/officeart/2005/8/colors/colorful5" csCatId="colorful" phldr="1"/>
      <dgm:spPr/>
      <dgm:t>
        <a:bodyPr/>
        <a:lstStyle/>
        <a:p>
          <a:endParaRPr lang="en-US"/>
        </a:p>
      </dgm:t>
    </dgm:pt>
    <dgm:pt modelId="{2EE95FC5-CD6B-4A50-9262-DC414E16C3EA}">
      <dgm:prSet custT="1"/>
      <dgm:spPr/>
      <dgm:t>
        <a:bodyPr lIns="72000" rIns="72000" anchor="ctr"/>
        <a:lstStyle/>
        <a:p>
          <a:r>
            <a:rPr lang="en-US" sz="2100" b="1" dirty="0">
              <a:latin typeface="Microsoft JhengHei" charset="-120"/>
              <a:ea typeface="Microsoft JhengHei" charset="-120"/>
              <a:cs typeface="Microsoft JhengHei" charset="-120"/>
            </a:rPr>
            <a:t>Lesson 1</a:t>
          </a:r>
          <a:r>
            <a:rPr lang="ru-RU" sz="2100" b="1" dirty="0">
              <a:latin typeface="Microsoft JhengHei" charset="-120"/>
              <a:ea typeface="Microsoft JhengHei" charset="-120"/>
              <a:cs typeface="Microsoft JhengHei" charset="-120"/>
            </a:rPr>
            <a:t>.</a:t>
          </a:r>
          <a:endParaRPr lang="en-US" sz="2100" b="1" dirty="0">
            <a:latin typeface="Microsoft JhengHei" charset="-120"/>
            <a:ea typeface="Microsoft JhengHei" charset="-120"/>
            <a:cs typeface="Microsoft JhengHei" charset="-120"/>
          </a:endParaRPr>
        </a:p>
        <a:p>
          <a:r>
            <a:rPr lang="zh-TW" altLang="en-US" sz="4400" b="1" dirty="0">
              <a:latin typeface="Microsoft JhengHei" charset="-120"/>
              <a:ea typeface="Microsoft JhengHei" charset="-120"/>
              <a:cs typeface="Microsoft JhengHei" charset="-120"/>
            </a:rPr>
            <a:t>全球化</a:t>
          </a:r>
          <a:endParaRPr lang="en-HK" altLang="zh-TW" sz="4400" b="1" dirty="0">
            <a:latin typeface="Microsoft JhengHei" charset="-120"/>
            <a:ea typeface="Microsoft JhengHei" charset="-120"/>
            <a:cs typeface="Microsoft JhengHei" charset="-120"/>
          </a:endParaRPr>
        </a:p>
      </dgm:t>
    </dgm:pt>
    <dgm:pt modelId="{75374347-884B-4721-8CFF-DF080F5B1C79}" type="parTrans" cxnId="{B3F19EC2-A372-4EC3-BFE0-C62FFDFE3DF6}">
      <dgm:prSet/>
      <dgm:spPr/>
      <dgm:t>
        <a:bodyPr/>
        <a:lstStyle/>
        <a:p>
          <a:endParaRPr lang="en-US">
            <a:latin typeface="Microsoft JhengHei" charset="-120"/>
            <a:ea typeface="Microsoft JhengHei" charset="-120"/>
            <a:cs typeface="Microsoft JhengHei" charset="-120"/>
          </a:endParaRPr>
        </a:p>
      </dgm:t>
    </dgm:pt>
    <dgm:pt modelId="{C99EBBB1-E916-471C-83C9-ABE85B42AC26}" type="sibTrans" cxnId="{B3F19EC2-A372-4EC3-BFE0-C62FFDFE3DF6}">
      <dgm:prSet phldrT="1" phldr="0"/>
      <dgm:spPr/>
      <dgm:t>
        <a:bodyPr/>
        <a:lstStyle/>
        <a:p>
          <a:endParaRPr lang="en-US">
            <a:latin typeface="Microsoft JhengHei" charset="-120"/>
            <a:ea typeface="Microsoft JhengHei" charset="-120"/>
            <a:cs typeface="Microsoft JhengHei" charset="-120"/>
          </a:endParaRPr>
        </a:p>
      </dgm:t>
    </dgm:pt>
    <dgm:pt modelId="{F05611F0-8256-4954-B6CB-ED6B4F2DD397}">
      <dgm:prSet custT="1"/>
      <dgm:spPr/>
      <dgm:t>
        <a:bodyPr lIns="72000" rIns="72000"/>
        <a:lstStyle/>
        <a:p>
          <a:pPr marL="0" lvl="0" indent="0" algn="ctr" defTabSz="933450">
            <a:lnSpc>
              <a:spcPct val="90000"/>
            </a:lnSpc>
            <a:spcBef>
              <a:spcPct val="0"/>
            </a:spcBef>
            <a:spcAft>
              <a:spcPct val="35000"/>
            </a:spcAft>
            <a:buNone/>
          </a:pPr>
          <a:r>
            <a:rPr lang="en-US" sz="2100" b="1" kern="1200" dirty="0">
              <a:latin typeface="Microsoft JhengHei" charset="-120"/>
              <a:ea typeface="Microsoft JhengHei" charset="-120"/>
              <a:cs typeface="Microsoft JhengHei" charset="-120"/>
            </a:rPr>
            <a:t>Lesson 2. </a:t>
          </a:r>
        </a:p>
        <a:p>
          <a:pPr marL="0" lvl="0" indent="0" algn="ctr" defTabSz="933450">
            <a:lnSpc>
              <a:spcPct val="90000"/>
            </a:lnSpc>
            <a:spcBef>
              <a:spcPct val="0"/>
            </a:spcBef>
            <a:spcAft>
              <a:spcPct val="35000"/>
            </a:spcAft>
            <a:buNone/>
          </a:pPr>
          <a:r>
            <a:rPr lang="zh-TW" altLang="en-US" sz="3600" b="1" kern="1200" dirty="0">
              <a:latin typeface="Microsoft JhengHei" charset="-120"/>
              <a:ea typeface="Microsoft JhengHei" charset="-120"/>
              <a:cs typeface="Microsoft JhengHei" charset="-120"/>
            </a:rPr>
            <a:t>趨勢的比較</a:t>
          </a:r>
          <a:endParaRPr lang="en-US" sz="3600" kern="1200" dirty="0">
            <a:latin typeface="Microsoft JhengHei" charset="-120"/>
            <a:ea typeface="Microsoft JhengHei" charset="-120"/>
            <a:cs typeface="Microsoft JhengHei" charset="-120"/>
          </a:endParaRPr>
        </a:p>
      </dgm:t>
    </dgm:pt>
    <dgm:pt modelId="{CD7328D6-9FAE-4506-9BDB-E06A571EC1D4}" type="parTrans" cxnId="{914FACD2-336A-4471-9E99-312B3F8EAB04}">
      <dgm:prSet/>
      <dgm:spPr/>
      <dgm:t>
        <a:bodyPr/>
        <a:lstStyle/>
        <a:p>
          <a:endParaRPr lang="en-US">
            <a:latin typeface="Microsoft JhengHei" charset="-120"/>
            <a:ea typeface="Microsoft JhengHei" charset="-120"/>
            <a:cs typeface="Microsoft JhengHei" charset="-120"/>
          </a:endParaRPr>
        </a:p>
      </dgm:t>
    </dgm:pt>
    <dgm:pt modelId="{6BD5265A-8333-420D-BDB2-65F10B3EBD76}" type="sibTrans" cxnId="{914FACD2-336A-4471-9E99-312B3F8EAB04}">
      <dgm:prSet phldrT="2" phldr="0"/>
      <dgm:spPr/>
      <dgm:t>
        <a:bodyPr/>
        <a:lstStyle/>
        <a:p>
          <a:endParaRPr lang="en-US">
            <a:latin typeface="Microsoft JhengHei" charset="-120"/>
            <a:ea typeface="Microsoft JhengHei" charset="-120"/>
            <a:cs typeface="Microsoft JhengHei" charset="-120"/>
          </a:endParaRPr>
        </a:p>
      </dgm:t>
    </dgm:pt>
    <dgm:pt modelId="{22625139-F93A-4F3F-A7AA-4923A01AEDF3}">
      <dgm:prSet custT="1"/>
      <dgm:spPr/>
      <dgm:t>
        <a:bodyPr lIns="72000" rIns="72000"/>
        <a:lstStyle/>
        <a:p>
          <a:pPr marL="0" lvl="0" indent="0" algn="ctr" defTabSz="933450">
            <a:lnSpc>
              <a:spcPct val="90000"/>
            </a:lnSpc>
            <a:spcBef>
              <a:spcPct val="0"/>
            </a:spcBef>
            <a:spcAft>
              <a:spcPct val="35000"/>
            </a:spcAft>
            <a:buNone/>
          </a:pPr>
          <a:r>
            <a:rPr lang="en-US" sz="2100" b="1" kern="1200" dirty="0">
              <a:latin typeface="Microsoft JhengHei" charset="-120"/>
              <a:ea typeface="Microsoft JhengHei" charset="-120"/>
              <a:cs typeface="Microsoft JhengHei" charset="-120"/>
            </a:rPr>
            <a:t>Lesson 3.</a:t>
          </a:r>
        </a:p>
        <a:p>
          <a:pPr marL="0" lvl="0" algn="ctr" defTabSz="1022350">
            <a:lnSpc>
              <a:spcPct val="90000"/>
            </a:lnSpc>
            <a:spcBef>
              <a:spcPct val="0"/>
            </a:spcBef>
            <a:spcAft>
              <a:spcPct val="35000"/>
            </a:spcAft>
            <a:buNone/>
          </a:pPr>
          <a:r>
            <a:rPr lang="zh-TW" altLang="en-US" sz="3200" b="1" kern="1200" dirty="0">
              <a:latin typeface="Microsoft JhengHei" charset="-120"/>
              <a:ea typeface="Microsoft JhengHei" charset="-120"/>
              <a:cs typeface="Microsoft JhengHei" charset="-120"/>
            </a:rPr>
            <a:t>隱形冠軍 </a:t>
          </a:r>
          <a:endParaRPr lang="en-HK" altLang="zh-TW" sz="3200" b="1" kern="1200" dirty="0">
            <a:latin typeface="Microsoft JhengHei" charset="-120"/>
            <a:ea typeface="Microsoft JhengHei" charset="-120"/>
            <a:cs typeface="Microsoft JhengHei" charset="-120"/>
          </a:endParaRPr>
        </a:p>
      </dgm:t>
    </dgm:pt>
    <dgm:pt modelId="{F549A0EB-6BE9-4749-8336-B02A279AE302}" type="parTrans" cxnId="{FC7721F0-429B-4CE7-BE98-C2F3C41FE9C7}">
      <dgm:prSet/>
      <dgm:spPr/>
      <dgm:t>
        <a:bodyPr/>
        <a:lstStyle/>
        <a:p>
          <a:endParaRPr lang="en-US">
            <a:latin typeface="Microsoft JhengHei" charset="-120"/>
            <a:ea typeface="Microsoft JhengHei" charset="-120"/>
            <a:cs typeface="Microsoft JhengHei" charset="-120"/>
          </a:endParaRPr>
        </a:p>
      </dgm:t>
    </dgm:pt>
    <dgm:pt modelId="{A8E2FA08-4DD4-4654-A85D-9A99162D6201}" type="sibTrans" cxnId="{FC7721F0-429B-4CE7-BE98-C2F3C41FE9C7}">
      <dgm:prSet phldrT="3" phldr="0"/>
      <dgm:spPr/>
      <dgm:t>
        <a:bodyPr/>
        <a:lstStyle/>
        <a:p>
          <a:endParaRPr lang="en-US">
            <a:latin typeface="Microsoft JhengHei" charset="-120"/>
            <a:ea typeface="Microsoft JhengHei" charset="-120"/>
            <a:cs typeface="Microsoft JhengHei" charset="-120"/>
          </a:endParaRPr>
        </a:p>
      </dgm:t>
    </dgm:pt>
    <dgm:pt modelId="{140952D0-0E1D-4F48-9F16-53581487CFA0}">
      <dgm:prSet custT="1"/>
      <dgm:spPr/>
      <dgm:t>
        <a:bodyPr lIns="72000" rIns="72000"/>
        <a:lstStyle/>
        <a:p>
          <a:pPr marL="0" lvl="0" indent="0" algn="ctr" defTabSz="933450">
            <a:lnSpc>
              <a:spcPct val="90000"/>
            </a:lnSpc>
            <a:spcBef>
              <a:spcPct val="0"/>
            </a:spcBef>
            <a:spcAft>
              <a:spcPct val="35000"/>
            </a:spcAft>
            <a:buNone/>
          </a:pPr>
          <a:r>
            <a:rPr lang="en-US" sz="2100" b="1" kern="1200" dirty="0">
              <a:latin typeface="Microsoft JhengHei" charset="-120"/>
              <a:ea typeface="Microsoft JhengHei" charset="-120"/>
              <a:cs typeface="Microsoft JhengHei" charset="-120"/>
            </a:rPr>
            <a:t>Lesson 4.</a:t>
          </a:r>
        </a:p>
        <a:p>
          <a:pPr marL="0" lvl="0" algn="ctr" defTabSz="1022350">
            <a:lnSpc>
              <a:spcPct val="90000"/>
            </a:lnSpc>
            <a:spcBef>
              <a:spcPct val="0"/>
            </a:spcBef>
            <a:spcAft>
              <a:spcPct val="35000"/>
            </a:spcAft>
            <a:buNone/>
          </a:pPr>
          <a:r>
            <a:rPr lang="zh-TW" altLang="en-US" sz="1800" b="1" kern="1200" dirty="0">
              <a:latin typeface="Microsoft JhengHei" charset="-120"/>
              <a:ea typeface="Microsoft JhengHei" charset="-120"/>
              <a:cs typeface="Microsoft JhengHei" charset="-120"/>
            </a:rPr>
            <a:t>隱形冠軍的共通點和特點</a:t>
          </a:r>
          <a:endParaRPr lang="en-HK" altLang="zh-TW" sz="1800" b="1" kern="1200" dirty="0">
            <a:latin typeface="Microsoft JhengHei" charset="-120"/>
            <a:ea typeface="Microsoft JhengHei" charset="-120"/>
            <a:cs typeface="Microsoft JhengHei" charset="-120"/>
          </a:endParaRPr>
        </a:p>
        <a:p>
          <a:pPr marL="0" lvl="0" algn="ctr" defTabSz="1022350">
            <a:lnSpc>
              <a:spcPct val="90000"/>
            </a:lnSpc>
            <a:spcBef>
              <a:spcPct val="0"/>
            </a:spcBef>
            <a:spcAft>
              <a:spcPct val="35000"/>
            </a:spcAft>
            <a:buNone/>
          </a:pPr>
          <a:r>
            <a:rPr lang="zh-TW" altLang="en-US" sz="1800" b="1" kern="1200" dirty="0">
              <a:latin typeface="Microsoft JhengHei" charset="-120"/>
              <a:ea typeface="Microsoft JhengHei" charset="-120"/>
              <a:cs typeface="Microsoft JhengHei" charset="-120"/>
            </a:rPr>
            <a:t>隱形冠軍的領導秘訣</a:t>
          </a:r>
          <a:endParaRPr lang="en-HK" altLang="zh-TW" sz="1800" b="1" kern="1200" dirty="0">
            <a:latin typeface="Microsoft JhengHei" charset="-120"/>
            <a:ea typeface="Microsoft JhengHei" charset="-120"/>
            <a:cs typeface="Microsoft JhengHei" charset="-120"/>
          </a:endParaRPr>
        </a:p>
      </dgm:t>
    </dgm:pt>
    <dgm:pt modelId="{790C446F-6917-41E7-BE01-7AFE2676D505}" type="parTrans" cxnId="{B07163E8-ADEC-492A-8F07-7E5786AB23AE}">
      <dgm:prSet/>
      <dgm:spPr/>
      <dgm:t>
        <a:bodyPr/>
        <a:lstStyle/>
        <a:p>
          <a:endParaRPr lang="en-US">
            <a:latin typeface="Microsoft JhengHei" charset="-120"/>
            <a:ea typeface="Microsoft JhengHei" charset="-120"/>
            <a:cs typeface="Microsoft JhengHei" charset="-120"/>
          </a:endParaRPr>
        </a:p>
      </dgm:t>
    </dgm:pt>
    <dgm:pt modelId="{2804F27C-9BA9-4D07-AB02-74BE7DFA2C0E}" type="sibTrans" cxnId="{B07163E8-ADEC-492A-8F07-7E5786AB23AE}">
      <dgm:prSet phldrT="4" phldr="0"/>
      <dgm:spPr/>
      <dgm:t>
        <a:bodyPr/>
        <a:lstStyle/>
        <a:p>
          <a:endParaRPr lang="en-US">
            <a:latin typeface="Microsoft JhengHei" charset="-120"/>
            <a:ea typeface="Microsoft JhengHei" charset="-120"/>
            <a:cs typeface="Microsoft JhengHei" charset="-120"/>
          </a:endParaRPr>
        </a:p>
      </dgm:t>
    </dgm:pt>
    <dgm:pt modelId="{C2F8C7F7-44C4-414A-BCCD-56E91DD0A777}">
      <dgm:prSet custT="1"/>
      <dgm:spPr/>
      <dgm:t>
        <a:bodyPr lIns="72000" rIns="72000"/>
        <a:lstStyle/>
        <a:p>
          <a:pPr marL="0" lvl="0" indent="0" algn="ctr" defTabSz="933450">
            <a:lnSpc>
              <a:spcPct val="90000"/>
            </a:lnSpc>
            <a:spcBef>
              <a:spcPct val="0"/>
            </a:spcBef>
            <a:spcAft>
              <a:spcPct val="35000"/>
            </a:spcAft>
            <a:buNone/>
          </a:pPr>
          <a:r>
            <a:rPr lang="en-US" sz="2100" b="1" kern="1200" dirty="0">
              <a:latin typeface="Microsoft JhengHei" charset="-120"/>
              <a:ea typeface="Microsoft JhengHei" charset="-120"/>
              <a:cs typeface="Microsoft JhengHei" charset="-120"/>
            </a:rPr>
            <a:t>Lesson 5.</a:t>
          </a:r>
        </a:p>
        <a:p>
          <a:pPr marL="0" lvl="0" indent="0" algn="ctr" defTabSz="933450">
            <a:lnSpc>
              <a:spcPct val="90000"/>
            </a:lnSpc>
            <a:spcBef>
              <a:spcPct val="0"/>
            </a:spcBef>
            <a:spcAft>
              <a:spcPct val="35000"/>
            </a:spcAft>
            <a:buNone/>
          </a:pPr>
          <a:r>
            <a:rPr lang="zh-TW" altLang="en-US" sz="1800" b="1" kern="1200" dirty="0">
              <a:latin typeface="Microsoft JhengHei" charset="-120"/>
              <a:ea typeface="Microsoft JhengHei" charset="-120"/>
              <a:cs typeface="Microsoft JhengHei" charset="-120"/>
            </a:rPr>
            <a:t>隱形冠軍與獨角獸</a:t>
          </a:r>
          <a:endParaRPr lang="en-HK" altLang="zh-TW" sz="1800" b="1" kern="1200" dirty="0">
            <a:latin typeface="Microsoft JhengHei" charset="-120"/>
            <a:ea typeface="Microsoft JhengHei" charset="-120"/>
            <a:cs typeface="Microsoft JhengHei" charset="-120"/>
          </a:endParaRPr>
        </a:p>
        <a:p>
          <a:pPr marL="0" lvl="0" indent="0" algn="ctr" defTabSz="933450">
            <a:lnSpc>
              <a:spcPct val="90000"/>
            </a:lnSpc>
            <a:spcBef>
              <a:spcPct val="0"/>
            </a:spcBef>
            <a:spcAft>
              <a:spcPct val="35000"/>
            </a:spcAft>
            <a:buNone/>
          </a:pPr>
          <a:r>
            <a:rPr lang="zh-TW" altLang="en-US" sz="1800" b="1" kern="1200" dirty="0">
              <a:latin typeface="Microsoft JhengHei" charset="-120"/>
              <a:ea typeface="Microsoft JhengHei" charset="-120"/>
              <a:cs typeface="Microsoft JhengHei" charset="-120"/>
            </a:rPr>
            <a:t>隱形冠軍的投資表現</a:t>
          </a:r>
          <a:endParaRPr lang="en-US" sz="1800" b="1" kern="1200" dirty="0">
            <a:latin typeface="Microsoft JhengHei" charset="-120"/>
            <a:ea typeface="Microsoft JhengHei" charset="-120"/>
            <a:cs typeface="Microsoft JhengHei" charset="-120"/>
          </a:endParaRPr>
        </a:p>
      </dgm:t>
    </dgm:pt>
    <dgm:pt modelId="{E6C6DF88-9436-40D7-BA84-18FE896A6151}" type="parTrans" cxnId="{14D43B81-F92D-4CD8-9D1E-78CBF092C750}">
      <dgm:prSet/>
      <dgm:spPr/>
      <dgm:t>
        <a:bodyPr/>
        <a:lstStyle/>
        <a:p>
          <a:endParaRPr lang="en-US">
            <a:latin typeface="Microsoft JhengHei" charset="-120"/>
            <a:ea typeface="Microsoft JhengHei" charset="-120"/>
            <a:cs typeface="Microsoft JhengHei" charset="-120"/>
          </a:endParaRPr>
        </a:p>
      </dgm:t>
    </dgm:pt>
    <dgm:pt modelId="{4E39967D-43EF-4F15-814A-2F491D900D43}" type="sibTrans" cxnId="{14D43B81-F92D-4CD8-9D1E-78CBF092C750}">
      <dgm:prSet phldrT="5" phldr="0"/>
      <dgm:spPr/>
      <dgm:t>
        <a:bodyPr/>
        <a:lstStyle/>
        <a:p>
          <a:endParaRPr lang="en-US">
            <a:latin typeface="Microsoft JhengHei" charset="-120"/>
            <a:ea typeface="Microsoft JhengHei" charset="-120"/>
            <a:cs typeface="Microsoft JhengHei" charset="-120"/>
          </a:endParaRPr>
        </a:p>
      </dgm:t>
    </dgm:pt>
    <dgm:pt modelId="{B1CA9F3B-5168-4296-9491-97C702642356}">
      <dgm:prSet custT="1"/>
      <dgm:spPr/>
      <dgm:t>
        <a:bodyPr lIns="72000" rIns="72000"/>
        <a:lstStyle/>
        <a:p>
          <a:pPr>
            <a:buNone/>
          </a:pPr>
          <a:r>
            <a:rPr lang="en-US" sz="2100" b="1" dirty="0">
              <a:latin typeface="Microsoft JhengHei" charset="-120"/>
              <a:ea typeface="Microsoft JhengHei" charset="-120"/>
              <a:cs typeface="Microsoft JhengHei" charset="-120"/>
            </a:rPr>
            <a:t>Lesson 6.</a:t>
          </a:r>
        </a:p>
        <a:p>
          <a:pPr>
            <a:buNone/>
          </a:pPr>
          <a:r>
            <a:rPr lang="zh-TW" altLang="en-US" sz="2000" b="1" dirty="0">
              <a:latin typeface="Microsoft JhengHei" charset="-120"/>
              <a:ea typeface="Microsoft JhengHei" charset="-120"/>
              <a:cs typeface="Microsoft JhengHei" charset="-120"/>
            </a:rPr>
            <a:t>中國隱形冠軍之路 </a:t>
          </a:r>
          <a:endParaRPr lang="en-US" altLang="zh-TW" sz="2000" b="1" dirty="0">
            <a:latin typeface="Microsoft JhengHei" charset="-120"/>
            <a:ea typeface="Microsoft JhengHei" charset="-120"/>
            <a:cs typeface="Microsoft JhengHei" charset="-120"/>
          </a:endParaRPr>
        </a:p>
        <a:p>
          <a:pPr>
            <a:buNone/>
          </a:pPr>
          <a:r>
            <a:rPr lang="en-HK" altLang="zh-TW" sz="2000" b="1" dirty="0">
              <a:latin typeface="Microsoft JhengHei" charset="-120"/>
              <a:ea typeface="Microsoft JhengHei" charset="-120"/>
              <a:cs typeface="Microsoft JhengHei" charset="-120"/>
            </a:rPr>
            <a:t>(I</a:t>
          </a:r>
          <a:r>
            <a:rPr lang="en-US" altLang="zh-TW" sz="2000" b="1" dirty="0">
              <a:latin typeface="Microsoft JhengHei" charset="-120"/>
              <a:ea typeface="Microsoft JhengHei" charset="-120"/>
              <a:cs typeface="Microsoft JhengHei" charset="-120"/>
            </a:rPr>
            <a:t>) &amp; (II)</a:t>
          </a:r>
          <a:endParaRPr lang="en-US" sz="2000" b="1" dirty="0">
            <a:latin typeface="Microsoft JhengHei" charset="-120"/>
            <a:ea typeface="Microsoft JhengHei" charset="-120"/>
            <a:cs typeface="Microsoft JhengHei" charset="-120"/>
          </a:endParaRPr>
        </a:p>
      </dgm:t>
    </dgm:pt>
    <dgm:pt modelId="{E92153F4-6FCA-48E0-B8CC-987DA6F6788E}" type="parTrans" cxnId="{2BAA2EF0-307A-467B-9BC4-2577B4F7E736}">
      <dgm:prSet/>
      <dgm:spPr/>
      <dgm:t>
        <a:bodyPr/>
        <a:lstStyle/>
        <a:p>
          <a:endParaRPr lang="en-HK">
            <a:latin typeface="Microsoft JhengHei" charset="-120"/>
            <a:ea typeface="Microsoft JhengHei" charset="-120"/>
            <a:cs typeface="Microsoft JhengHei" charset="-120"/>
          </a:endParaRPr>
        </a:p>
      </dgm:t>
    </dgm:pt>
    <dgm:pt modelId="{EC72C6AF-BA7C-4B6E-9A16-CBD2220C3429}" type="sibTrans" cxnId="{2BAA2EF0-307A-467B-9BC4-2577B4F7E736}">
      <dgm:prSet/>
      <dgm:spPr/>
      <dgm:t>
        <a:bodyPr/>
        <a:lstStyle/>
        <a:p>
          <a:endParaRPr lang="en-HK">
            <a:latin typeface="Microsoft JhengHei" charset="-120"/>
            <a:ea typeface="Microsoft JhengHei" charset="-120"/>
            <a:cs typeface="Microsoft JhengHei" charset="-120"/>
          </a:endParaRPr>
        </a:p>
      </dgm:t>
    </dgm:pt>
    <dgm:pt modelId="{40FE0EB9-B287-43F6-ABB4-527CB1B94B4A}" type="pres">
      <dgm:prSet presAssocID="{D0F07F19-1F50-4B42-A7A0-278DF9D25BB1}" presName="diagram" presStyleCnt="0">
        <dgm:presLayoutVars>
          <dgm:dir/>
          <dgm:resizeHandles val="exact"/>
        </dgm:presLayoutVars>
      </dgm:prSet>
      <dgm:spPr/>
    </dgm:pt>
    <dgm:pt modelId="{8B70BCB8-2CA8-4281-8C3E-9646AA407DE2}" type="pres">
      <dgm:prSet presAssocID="{2EE95FC5-CD6B-4A50-9262-DC414E16C3EA}" presName="node" presStyleLbl="node1" presStyleIdx="0" presStyleCnt="6" custScaleX="115064" custLinFactNeighborX="-9201" custLinFactNeighborY="-1256">
        <dgm:presLayoutVars>
          <dgm:bulletEnabled val="1"/>
        </dgm:presLayoutVars>
      </dgm:prSet>
      <dgm:spPr/>
    </dgm:pt>
    <dgm:pt modelId="{E02BC8AD-DDC2-43A7-BB43-F6F8D8BD6340}" type="pres">
      <dgm:prSet presAssocID="{C99EBBB1-E916-471C-83C9-ABE85B42AC26}" presName="sibTrans" presStyleCnt="0"/>
      <dgm:spPr/>
    </dgm:pt>
    <dgm:pt modelId="{B86E23A3-742D-4587-88CF-2D56A8442149}" type="pres">
      <dgm:prSet presAssocID="{F05611F0-8256-4954-B6CB-ED6B4F2DD397}" presName="node" presStyleLbl="node1" presStyleIdx="1" presStyleCnt="6" custScaleX="115150" custScaleY="100192" custLinFactNeighborX="-7771" custLinFactNeighborY="-3660">
        <dgm:presLayoutVars>
          <dgm:bulletEnabled val="1"/>
        </dgm:presLayoutVars>
      </dgm:prSet>
      <dgm:spPr/>
    </dgm:pt>
    <dgm:pt modelId="{87C885F5-93E2-4D86-AAEA-8BD12E68F9BB}" type="pres">
      <dgm:prSet presAssocID="{6BD5265A-8333-420D-BDB2-65F10B3EBD76}" presName="sibTrans" presStyleCnt="0"/>
      <dgm:spPr/>
    </dgm:pt>
    <dgm:pt modelId="{D64973A5-4E87-44F1-B369-B0D5E0C2A462}" type="pres">
      <dgm:prSet presAssocID="{22625139-F93A-4F3F-A7AA-4923A01AEDF3}" presName="node" presStyleLbl="node1" presStyleIdx="2" presStyleCnt="6" custScaleX="115150" custScaleY="100192" custLinFactNeighborX="-14810" custLinFactNeighborY="845">
        <dgm:presLayoutVars>
          <dgm:bulletEnabled val="1"/>
        </dgm:presLayoutVars>
      </dgm:prSet>
      <dgm:spPr/>
    </dgm:pt>
    <dgm:pt modelId="{A8EBA167-82EB-4D7C-98F7-2AB66BCE8A90}" type="pres">
      <dgm:prSet presAssocID="{A8E2FA08-4DD4-4654-A85D-9A99162D6201}" presName="sibTrans" presStyleCnt="0"/>
      <dgm:spPr/>
    </dgm:pt>
    <dgm:pt modelId="{18405FE4-7B27-4C69-B6FE-12C8B84249EF}" type="pres">
      <dgm:prSet presAssocID="{140952D0-0E1D-4F48-9F16-53581487CFA0}" presName="node" presStyleLbl="node1" presStyleIdx="3" presStyleCnt="6" custScaleX="115389" custScaleY="100400" custLinFactNeighborX="-9723" custLinFactNeighborY="690">
        <dgm:presLayoutVars>
          <dgm:bulletEnabled val="1"/>
        </dgm:presLayoutVars>
      </dgm:prSet>
      <dgm:spPr/>
    </dgm:pt>
    <dgm:pt modelId="{4F5C547E-E40F-424A-82FA-BB8EDB1515B0}" type="pres">
      <dgm:prSet presAssocID="{2804F27C-9BA9-4D07-AB02-74BE7DFA2C0E}" presName="sibTrans" presStyleCnt="0"/>
      <dgm:spPr/>
    </dgm:pt>
    <dgm:pt modelId="{435C0E89-FD70-4DD9-A771-832DBFC9ACBC}" type="pres">
      <dgm:prSet presAssocID="{C2F8C7F7-44C4-414A-BCCD-56E91DD0A777}" presName="node" presStyleLbl="node1" presStyleIdx="4" presStyleCnt="6" custScaleX="115389" custScaleY="100400" custLinFactNeighborX="-7812">
        <dgm:presLayoutVars>
          <dgm:bulletEnabled val="1"/>
        </dgm:presLayoutVars>
      </dgm:prSet>
      <dgm:spPr/>
    </dgm:pt>
    <dgm:pt modelId="{1ABD5992-5047-4EF7-B172-5C189B8FD412}" type="pres">
      <dgm:prSet presAssocID="{4E39967D-43EF-4F15-814A-2F491D900D43}" presName="sibTrans" presStyleCnt="0"/>
      <dgm:spPr/>
    </dgm:pt>
    <dgm:pt modelId="{72F7E4DA-4503-4AD3-8DAF-4453DCBDD55F}" type="pres">
      <dgm:prSet presAssocID="{B1CA9F3B-5168-4296-9491-97C702642356}" presName="node" presStyleLbl="node1" presStyleIdx="5" presStyleCnt="6" custScaleX="115388" custScaleY="100400" custLinFactNeighborX="-11215" custLinFactNeighborY="1180">
        <dgm:presLayoutVars>
          <dgm:bulletEnabled val="1"/>
        </dgm:presLayoutVars>
      </dgm:prSet>
      <dgm:spPr/>
    </dgm:pt>
  </dgm:ptLst>
  <dgm:cxnLst>
    <dgm:cxn modelId="{CC757406-5F59-4744-A7C9-88F1F4F205E5}" type="presOf" srcId="{F05611F0-8256-4954-B6CB-ED6B4F2DD397}" destId="{B86E23A3-742D-4587-88CF-2D56A8442149}" srcOrd="0" destOrd="0" presId="urn:microsoft.com/office/officeart/2005/8/layout/default"/>
    <dgm:cxn modelId="{54C1940E-5E19-E94C-A7B5-C2FBDAD91271}" type="presOf" srcId="{22625139-F93A-4F3F-A7AA-4923A01AEDF3}" destId="{D64973A5-4E87-44F1-B369-B0D5E0C2A462}" srcOrd="0" destOrd="0" presId="urn:microsoft.com/office/officeart/2005/8/layout/default"/>
    <dgm:cxn modelId="{E8F55830-C568-3D44-95FC-0CBC38985644}" type="presOf" srcId="{140952D0-0E1D-4F48-9F16-53581487CFA0}" destId="{18405FE4-7B27-4C69-B6FE-12C8B84249EF}" srcOrd="0" destOrd="0" presId="urn:microsoft.com/office/officeart/2005/8/layout/default"/>
    <dgm:cxn modelId="{E6EF5761-5B15-B54E-A503-609FBB321897}" type="presOf" srcId="{C2F8C7F7-44C4-414A-BCCD-56E91DD0A777}" destId="{435C0E89-FD70-4DD9-A771-832DBFC9ACBC}" srcOrd="0" destOrd="0" presId="urn:microsoft.com/office/officeart/2005/8/layout/default"/>
    <dgm:cxn modelId="{3829867A-D9E7-3C49-BDCC-B3D23213D9B7}" type="presOf" srcId="{B1CA9F3B-5168-4296-9491-97C702642356}" destId="{72F7E4DA-4503-4AD3-8DAF-4453DCBDD55F}" srcOrd="0" destOrd="0" presId="urn:microsoft.com/office/officeart/2005/8/layout/default"/>
    <dgm:cxn modelId="{14D43B81-F92D-4CD8-9D1E-78CBF092C750}" srcId="{D0F07F19-1F50-4B42-A7A0-278DF9D25BB1}" destId="{C2F8C7F7-44C4-414A-BCCD-56E91DD0A777}" srcOrd="4" destOrd="0" parTransId="{E6C6DF88-9436-40D7-BA84-18FE896A6151}" sibTransId="{4E39967D-43EF-4F15-814A-2F491D900D43}"/>
    <dgm:cxn modelId="{9BE22AB7-6D24-7C4F-85A2-E5E479A935C7}" type="presOf" srcId="{D0F07F19-1F50-4B42-A7A0-278DF9D25BB1}" destId="{40FE0EB9-B287-43F6-ABB4-527CB1B94B4A}" srcOrd="0" destOrd="0" presId="urn:microsoft.com/office/officeart/2005/8/layout/default"/>
    <dgm:cxn modelId="{B3F19EC2-A372-4EC3-BFE0-C62FFDFE3DF6}" srcId="{D0F07F19-1F50-4B42-A7A0-278DF9D25BB1}" destId="{2EE95FC5-CD6B-4A50-9262-DC414E16C3EA}" srcOrd="0" destOrd="0" parTransId="{75374347-884B-4721-8CFF-DF080F5B1C79}" sibTransId="{C99EBBB1-E916-471C-83C9-ABE85B42AC26}"/>
    <dgm:cxn modelId="{914FACD2-336A-4471-9E99-312B3F8EAB04}" srcId="{D0F07F19-1F50-4B42-A7A0-278DF9D25BB1}" destId="{F05611F0-8256-4954-B6CB-ED6B4F2DD397}" srcOrd="1" destOrd="0" parTransId="{CD7328D6-9FAE-4506-9BDB-E06A571EC1D4}" sibTransId="{6BD5265A-8333-420D-BDB2-65F10B3EBD76}"/>
    <dgm:cxn modelId="{B07163E8-ADEC-492A-8F07-7E5786AB23AE}" srcId="{D0F07F19-1F50-4B42-A7A0-278DF9D25BB1}" destId="{140952D0-0E1D-4F48-9F16-53581487CFA0}" srcOrd="3" destOrd="0" parTransId="{790C446F-6917-41E7-BE01-7AFE2676D505}" sibTransId="{2804F27C-9BA9-4D07-AB02-74BE7DFA2C0E}"/>
    <dgm:cxn modelId="{FC7721F0-429B-4CE7-BE98-C2F3C41FE9C7}" srcId="{D0F07F19-1F50-4B42-A7A0-278DF9D25BB1}" destId="{22625139-F93A-4F3F-A7AA-4923A01AEDF3}" srcOrd="2" destOrd="0" parTransId="{F549A0EB-6BE9-4749-8336-B02A279AE302}" sibTransId="{A8E2FA08-4DD4-4654-A85D-9A99162D6201}"/>
    <dgm:cxn modelId="{2BAA2EF0-307A-467B-9BC4-2577B4F7E736}" srcId="{D0F07F19-1F50-4B42-A7A0-278DF9D25BB1}" destId="{B1CA9F3B-5168-4296-9491-97C702642356}" srcOrd="5" destOrd="0" parTransId="{E92153F4-6FCA-48E0-B8CC-987DA6F6788E}" sibTransId="{EC72C6AF-BA7C-4B6E-9A16-CBD2220C3429}"/>
    <dgm:cxn modelId="{52CA9AF7-A829-8444-A81B-B22041BD3514}" type="presOf" srcId="{2EE95FC5-CD6B-4A50-9262-DC414E16C3EA}" destId="{8B70BCB8-2CA8-4281-8C3E-9646AA407DE2}" srcOrd="0" destOrd="0" presId="urn:microsoft.com/office/officeart/2005/8/layout/default"/>
    <dgm:cxn modelId="{C0AA4CE6-6820-4A4B-A276-55F51109A1A8}" type="presParOf" srcId="{40FE0EB9-B287-43F6-ABB4-527CB1B94B4A}" destId="{8B70BCB8-2CA8-4281-8C3E-9646AA407DE2}" srcOrd="0" destOrd="0" presId="urn:microsoft.com/office/officeart/2005/8/layout/default"/>
    <dgm:cxn modelId="{24EE239D-36A0-0C43-8112-9F9ACB82E80C}" type="presParOf" srcId="{40FE0EB9-B287-43F6-ABB4-527CB1B94B4A}" destId="{E02BC8AD-DDC2-43A7-BB43-F6F8D8BD6340}" srcOrd="1" destOrd="0" presId="urn:microsoft.com/office/officeart/2005/8/layout/default"/>
    <dgm:cxn modelId="{C5404F28-AD58-E447-B410-14371C19F439}" type="presParOf" srcId="{40FE0EB9-B287-43F6-ABB4-527CB1B94B4A}" destId="{B86E23A3-742D-4587-88CF-2D56A8442149}" srcOrd="2" destOrd="0" presId="urn:microsoft.com/office/officeart/2005/8/layout/default"/>
    <dgm:cxn modelId="{4C5E3F1F-D9BB-C841-A120-82EE10965347}" type="presParOf" srcId="{40FE0EB9-B287-43F6-ABB4-527CB1B94B4A}" destId="{87C885F5-93E2-4D86-AAEA-8BD12E68F9BB}" srcOrd="3" destOrd="0" presId="urn:microsoft.com/office/officeart/2005/8/layout/default"/>
    <dgm:cxn modelId="{F384CD09-1886-2D44-9978-C681548C1DD8}" type="presParOf" srcId="{40FE0EB9-B287-43F6-ABB4-527CB1B94B4A}" destId="{D64973A5-4E87-44F1-B369-B0D5E0C2A462}" srcOrd="4" destOrd="0" presId="urn:microsoft.com/office/officeart/2005/8/layout/default"/>
    <dgm:cxn modelId="{8386EE23-A43A-314C-885F-F1180C3972AE}" type="presParOf" srcId="{40FE0EB9-B287-43F6-ABB4-527CB1B94B4A}" destId="{A8EBA167-82EB-4D7C-98F7-2AB66BCE8A90}" srcOrd="5" destOrd="0" presId="urn:microsoft.com/office/officeart/2005/8/layout/default"/>
    <dgm:cxn modelId="{44A7A326-D12D-7C48-8FD4-F54E033494E4}" type="presParOf" srcId="{40FE0EB9-B287-43F6-ABB4-527CB1B94B4A}" destId="{18405FE4-7B27-4C69-B6FE-12C8B84249EF}" srcOrd="6" destOrd="0" presId="urn:microsoft.com/office/officeart/2005/8/layout/default"/>
    <dgm:cxn modelId="{DAF9A91B-400B-654F-801E-FAF9ED8E36B1}" type="presParOf" srcId="{40FE0EB9-B287-43F6-ABB4-527CB1B94B4A}" destId="{4F5C547E-E40F-424A-82FA-BB8EDB1515B0}" srcOrd="7" destOrd="0" presId="urn:microsoft.com/office/officeart/2005/8/layout/default"/>
    <dgm:cxn modelId="{DCC8C29B-DB50-F94B-A7C9-C1AD76F13189}" type="presParOf" srcId="{40FE0EB9-B287-43F6-ABB4-527CB1B94B4A}" destId="{435C0E89-FD70-4DD9-A771-832DBFC9ACBC}" srcOrd="8" destOrd="0" presId="urn:microsoft.com/office/officeart/2005/8/layout/default"/>
    <dgm:cxn modelId="{DAAFA8DC-EA1F-4D4D-ABF5-DED66091546C}" type="presParOf" srcId="{40FE0EB9-B287-43F6-ABB4-527CB1B94B4A}" destId="{1ABD5992-5047-4EF7-B172-5C189B8FD412}" srcOrd="9" destOrd="0" presId="urn:microsoft.com/office/officeart/2005/8/layout/default"/>
    <dgm:cxn modelId="{922EA512-B53E-F243-B2FF-CA88264DFFC3}" type="presParOf" srcId="{40FE0EB9-B287-43F6-ABB4-527CB1B94B4A}" destId="{72F7E4DA-4503-4AD3-8DAF-4453DCBDD55F}"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0BCB8-2CA8-4281-8C3E-9646AA407DE2}">
      <dsp:nvSpPr>
        <dsp:cNvPr id="0" name=""/>
        <dsp:cNvSpPr/>
      </dsp:nvSpPr>
      <dsp:spPr>
        <a:xfrm>
          <a:off x="0" y="0"/>
          <a:ext cx="3226447" cy="1682427"/>
        </a:xfrm>
        <a:prstGeom prst="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000" tIns="80010" rIns="7200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Microsoft JhengHei" charset="-120"/>
              <a:ea typeface="Microsoft JhengHei" charset="-120"/>
              <a:cs typeface="Microsoft JhengHei" charset="-120"/>
            </a:rPr>
            <a:t>Lesson 1</a:t>
          </a:r>
          <a:r>
            <a:rPr lang="ru-RU" sz="2100" b="1" kern="1200" dirty="0">
              <a:latin typeface="Microsoft JhengHei" charset="-120"/>
              <a:ea typeface="Microsoft JhengHei" charset="-120"/>
              <a:cs typeface="Microsoft JhengHei" charset="-120"/>
            </a:rPr>
            <a:t>.</a:t>
          </a:r>
          <a:endParaRPr lang="en-US" sz="2100" b="1" kern="1200" dirty="0">
            <a:latin typeface="Microsoft JhengHei" charset="-120"/>
            <a:ea typeface="Microsoft JhengHei" charset="-120"/>
            <a:cs typeface="Microsoft JhengHei" charset="-120"/>
          </a:endParaRPr>
        </a:p>
        <a:p>
          <a:pPr marL="0" lvl="0" indent="0" algn="ctr" defTabSz="933450">
            <a:lnSpc>
              <a:spcPct val="90000"/>
            </a:lnSpc>
            <a:spcBef>
              <a:spcPct val="0"/>
            </a:spcBef>
            <a:spcAft>
              <a:spcPct val="35000"/>
            </a:spcAft>
            <a:buNone/>
          </a:pPr>
          <a:r>
            <a:rPr lang="zh-TW" altLang="en-US" sz="4400" b="1" kern="1200" dirty="0">
              <a:latin typeface="Microsoft JhengHei" charset="-120"/>
              <a:ea typeface="Microsoft JhengHei" charset="-120"/>
              <a:cs typeface="Microsoft JhengHei" charset="-120"/>
            </a:rPr>
            <a:t>全球化</a:t>
          </a:r>
          <a:endParaRPr lang="en-HK" altLang="zh-TW" sz="4400" b="1" kern="1200" dirty="0">
            <a:latin typeface="Microsoft JhengHei" charset="-120"/>
            <a:ea typeface="Microsoft JhengHei" charset="-120"/>
            <a:cs typeface="Microsoft JhengHei" charset="-120"/>
          </a:endParaRPr>
        </a:p>
      </dsp:txBody>
      <dsp:txXfrm>
        <a:off x="0" y="0"/>
        <a:ext cx="3226447" cy="1682427"/>
      </dsp:txXfrm>
    </dsp:sp>
    <dsp:sp modelId="{B86E23A3-742D-4587-88CF-2D56A8442149}">
      <dsp:nvSpPr>
        <dsp:cNvPr id="0" name=""/>
        <dsp:cNvSpPr/>
      </dsp:nvSpPr>
      <dsp:spPr>
        <a:xfrm>
          <a:off x="3377611" y="0"/>
          <a:ext cx="3228858" cy="1685657"/>
        </a:xfrm>
        <a:prstGeom prst="rect">
          <a:avLst/>
        </a:prstGeom>
        <a:solidFill>
          <a:schemeClr val="accent5">
            <a:hueOff val="1747139"/>
            <a:satOff val="-9128"/>
            <a:lumOff val="215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000" tIns="80010" rIns="7200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Microsoft JhengHei" charset="-120"/>
              <a:ea typeface="Microsoft JhengHei" charset="-120"/>
              <a:cs typeface="Microsoft JhengHei" charset="-120"/>
            </a:rPr>
            <a:t>Lesson 2. </a:t>
          </a:r>
        </a:p>
        <a:p>
          <a:pPr marL="0" lvl="0" indent="0" algn="ctr" defTabSz="933450">
            <a:lnSpc>
              <a:spcPct val="90000"/>
            </a:lnSpc>
            <a:spcBef>
              <a:spcPct val="0"/>
            </a:spcBef>
            <a:spcAft>
              <a:spcPct val="35000"/>
            </a:spcAft>
            <a:buNone/>
          </a:pPr>
          <a:r>
            <a:rPr lang="zh-TW" altLang="en-US" sz="3600" b="1" kern="1200" dirty="0">
              <a:latin typeface="Microsoft JhengHei" charset="-120"/>
              <a:ea typeface="Microsoft JhengHei" charset="-120"/>
              <a:cs typeface="Microsoft JhengHei" charset="-120"/>
            </a:rPr>
            <a:t>趨勢的比較</a:t>
          </a:r>
          <a:endParaRPr lang="en-US" sz="3600" kern="1200" dirty="0">
            <a:latin typeface="Microsoft JhengHei" charset="-120"/>
            <a:ea typeface="Microsoft JhengHei" charset="-120"/>
            <a:cs typeface="Microsoft JhengHei" charset="-120"/>
          </a:endParaRPr>
        </a:p>
      </dsp:txBody>
      <dsp:txXfrm>
        <a:off x="3377611" y="0"/>
        <a:ext cx="3228858" cy="1685657"/>
      </dsp:txXfrm>
    </dsp:sp>
    <dsp:sp modelId="{D64973A5-4E87-44F1-B369-B0D5E0C2A462}">
      <dsp:nvSpPr>
        <dsp:cNvPr id="0" name=""/>
        <dsp:cNvSpPr/>
      </dsp:nvSpPr>
      <dsp:spPr>
        <a:xfrm>
          <a:off x="6689497" y="15406"/>
          <a:ext cx="3228858" cy="1685657"/>
        </a:xfrm>
        <a:prstGeom prst="rect">
          <a:avLst/>
        </a:prstGeom>
        <a:solidFill>
          <a:schemeClr val="accent5">
            <a:hueOff val="3494277"/>
            <a:satOff val="-18256"/>
            <a:lumOff val="431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000" tIns="80010" rIns="7200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Microsoft JhengHei" charset="-120"/>
              <a:ea typeface="Microsoft JhengHei" charset="-120"/>
              <a:cs typeface="Microsoft JhengHei" charset="-120"/>
            </a:rPr>
            <a:t>Lesson 3.</a:t>
          </a:r>
        </a:p>
        <a:p>
          <a:pPr marL="0" lvl="0" algn="ctr" defTabSz="1022350">
            <a:lnSpc>
              <a:spcPct val="90000"/>
            </a:lnSpc>
            <a:spcBef>
              <a:spcPct val="0"/>
            </a:spcBef>
            <a:spcAft>
              <a:spcPct val="35000"/>
            </a:spcAft>
            <a:buNone/>
          </a:pPr>
          <a:r>
            <a:rPr lang="zh-TW" altLang="en-US" sz="3200" b="1" kern="1200" dirty="0">
              <a:latin typeface="Microsoft JhengHei" charset="-120"/>
              <a:ea typeface="Microsoft JhengHei" charset="-120"/>
              <a:cs typeface="Microsoft JhengHei" charset="-120"/>
            </a:rPr>
            <a:t>隱形冠軍 </a:t>
          </a:r>
          <a:endParaRPr lang="en-HK" altLang="zh-TW" sz="3200" b="1" kern="1200" dirty="0">
            <a:latin typeface="Microsoft JhengHei" charset="-120"/>
            <a:ea typeface="Microsoft JhengHei" charset="-120"/>
            <a:cs typeface="Microsoft JhengHei" charset="-120"/>
          </a:endParaRPr>
        </a:p>
      </dsp:txBody>
      <dsp:txXfrm>
        <a:off x="6689497" y="15406"/>
        <a:ext cx="3228858" cy="1685657"/>
      </dsp:txXfrm>
    </dsp:sp>
    <dsp:sp modelId="{18405FE4-7B27-4C69-B6FE-12C8B84249EF}">
      <dsp:nvSpPr>
        <dsp:cNvPr id="0" name=""/>
        <dsp:cNvSpPr/>
      </dsp:nvSpPr>
      <dsp:spPr>
        <a:xfrm>
          <a:off x="0" y="1968441"/>
          <a:ext cx="3235560" cy="1689157"/>
        </a:xfrm>
        <a:prstGeom prst="rect">
          <a:avLst/>
        </a:prstGeom>
        <a:solidFill>
          <a:schemeClr val="accent5">
            <a:hueOff val="5241416"/>
            <a:satOff val="-27383"/>
            <a:lumOff val="647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000" tIns="80010" rIns="7200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Microsoft JhengHei" charset="-120"/>
              <a:ea typeface="Microsoft JhengHei" charset="-120"/>
              <a:cs typeface="Microsoft JhengHei" charset="-120"/>
            </a:rPr>
            <a:t>Lesson 4.</a:t>
          </a:r>
        </a:p>
        <a:p>
          <a:pPr marL="0" lvl="0" algn="ctr" defTabSz="1022350">
            <a:lnSpc>
              <a:spcPct val="90000"/>
            </a:lnSpc>
            <a:spcBef>
              <a:spcPct val="0"/>
            </a:spcBef>
            <a:spcAft>
              <a:spcPct val="35000"/>
            </a:spcAft>
            <a:buNone/>
          </a:pPr>
          <a:r>
            <a:rPr lang="zh-TW" altLang="en-US" sz="1800" b="1" kern="1200" dirty="0">
              <a:latin typeface="Microsoft JhengHei" charset="-120"/>
              <a:ea typeface="Microsoft JhengHei" charset="-120"/>
              <a:cs typeface="Microsoft JhengHei" charset="-120"/>
            </a:rPr>
            <a:t>隱形冠軍的共通點和特點</a:t>
          </a:r>
          <a:endParaRPr lang="en-HK" altLang="zh-TW" sz="1800" b="1" kern="1200" dirty="0">
            <a:latin typeface="Microsoft JhengHei" charset="-120"/>
            <a:ea typeface="Microsoft JhengHei" charset="-120"/>
            <a:cs typeface="Microsoft JhengHei" charset="-120"/>
          </a:endParaRPr>
        </a:p>
        <a:p>
          <a:pPr marL="0" lvl="0" algn="ctr" defTabSz="1022350">
            <a:lnSpc>
              <a:spcPct val="90000"/>
            </a:lnSpc>
            <a:spcBef>
              <a:spcPct val="0"/>
            </a:spcBef>
            <a:spcAft>
              <a:spcPct val="35000"/>
            </a:spcAft>
            <a:buNone/>
          </a:pPr>
          <a:r>
            <a:rPr lang="zh-TW" altLang="en-US" sz="1800" b="1" kern="1200" dirty="0">
              <a:latin typeface="Microsoft JhengHei" charset="-120"/>
              <a:ea typeface="Microsoft JhengHei" charset="-120"/>
              <a:cs typeface="Microsoft JhengHei" charset="-120"/>
            </a:rPr>
            <a:t>隱形冠軍的領導秘訣</a:t>
          </a:r>
          <a:endParaRPr lang="en-HK" altLang="zh-TW" sz="1800" b="1" kern="1200" dirty="0">
            <a:latin typeface="Microsoft JhengHei" charset="-120"/>
            <a:ea typeface="Microsoft JhengHei" charset="-120"/>
            <a:cs typeface="Microsoft JhengHei" charset="-120"/>
          </a:endParaRPr>
        </a:p>
      </dsp:txBody>
      <dsp:txXfrm>
        <a:off x="0" y="1968441"/>
        <a:ext cx="3235560" cy="1689157"/>
      </dsp:txXfrm>
    </dsp:sp>
    <dsp:sp modelId="{435C0E89-FD70-4DD9-A771-832DBFC9ACBC}">
      <dsp:nvSpPr>
        <dsp:cNvPr id="0" name=""/>
        <dsp:cNvSpPr/>
      </dsp:nvSpPr>
      <dsp:spPr>
        <a:xfrm>
          <a:off x="3374330" y="1967252"/>
          <a:ext cx="3235560" cy="1689157"/>
        </a:xfrm>
        <a:prstGeom prst="rect">
          <a:avLst/>
        </a:prstGeom>
        <a:solidFill>
          <a:schemeClr val="accent5">
            <a:hueOff val="6988554"/>
            <a:satOff val="-36511"/>
            <a:lumOff val="862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000" tIns="80010" rIns="7200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Microsoft JhengHei" charset="-120"/>
              <a:ea typeface="Microsoft JhengHei" charset="-120"/>
              <a:cs typeface="Microsoft JhengHei" charset="-120"/>
            </a:rPr>
            <a:t>Lesson 5.</a:t>
          </a:r>
        </a:p>
        <a:p>
          <a:pPr marL="0" lvl="0" indent="0" algn="ctr" defTabSz="933450">
            <a:lnSpc>
              <a:spcPct val="90000"/>
            </a:lnSpc>
            <a:spcBef>
              <a:spcPct val="0"/>
            </a:spcBef>
            <a:spcAft>
              <a:spcPct val="35000"/>
            </a:spcAft>
            <a:buNone/>
          </a:pPr>
          <a:r>
            <a:rPr lang="zh-TW" altLang="en-US" sz="1800" b="1" kern="1200" dirty="0">
              <a:latin typeface="Microsoft JhengHei" charset="-120"/>
              <a:ea typeface="Microsoft JhengHei" charset="-120"/>
              <a:cs typeface="Microsoft JhengHei" charset="-120"/>
            </a:rPr>
            <a:t>隱形冠軍與獨角獸</a:t>
          </a:r>
          <a:endParaRPr lang="en-HK" altLang="zh-TW" sz="1800" b="1" kern="1200" dirty="0">
            <a:latin typeface="Microsoft JhengHei" charset="-120"/>
            <a:ea typeface="Microsoft JhengHei" charset="-120"/>
            <a:cs typeface="Microsoft JhengHei" charset="-120"/>
          </a:endParaRPr>
        </a:p>
        <a:p>
          <a:pPr marL="0" lvl="0" indent="0" algn="ctr" defTabSz="933450">
            <a:lnSpc>
              <a:spcPct val="90000"/>
            </a:lnSpc>
            <a:spcBef>
              <a:spcPct val="0"/>
            </a:spcBef>
            <a:spcAft>
              <a:spcPct val="35000"/>
            </a:spcAft>
            <a:buNone/>
          </a:pPr>
          <a:r>
            <a:rPr lang="zh-TW" altLang="en-US" sz="1800" b="1" kern="1200" dirty="0">
              <a:latin typeface="Microsoft JhengHei" charset="-120"/>
              <a:ea typeface="Microsoft JhengHei" charset="-120"/>
              <a:cs typeface="Microsoft JhengHei" charset="-120"/>
            </a:rPr>
            <a:t>隱形冠軍的投資表現</a:t>
          </a:r>
          <a:endParaRPr lang="en-US" sz="1800" b="1" kern="1200" dirty="0">
            <a:latin typeface="Microsoft JhengHei" charset="-120"/>
            <a:ea typeface="Microsoft JhengHei" charset="-120"/>
            <a:cs typeface="Microsoft JhengHei" charset="-120"/>
          </a:endParaRPr>
        </a:p>
      </dsp:txBody>
      <dsp:txXfrm>
        <a:off x="3374330" y="1967252"/>
        <a:ext cx="3235560" cy="1689157"/>
      </dsp:txXfrm>
    </dsp:sp>
    <dsp:sp modelId="{72F7E4DA-4503-4AD3-8DAF-4453DCBDD55F}">
      <dsp:nvSpPr>
        <dsp:cNvPr id="0" name=""/>
        <dsp:cNvSpPr/>
      </dsp:nvSpPr>
      <dsp:spPr>
        <a:xfrm>
          <a:off x="6794873" y="1968441"/>
          <a:ext cx="3235532" cy="1689157"/>
        </a:xfrm>
        <a:prstGeom prst="rect">
          <a:avLst/>
        </a:prstGeom>
        <a:solidFill>
          <a:schemeClr val="accent5">
            <a:hueOff val="8735693"/>
            <a:satOff val="-45639"/>
            <a:lumOff val="1078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000" tIns="80010" rIns="7200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Microsoft JhengHei" charset="-120"/>
              <a:ea typeface="Microsoft JhengHei" charset="-120"/>
              <a:cs typeface="Microsoft JhengHei" charset="-120"/>
            </a:rPr>
            <a:t>Lesson 6.</a:t>
          </a:r>
        </a:p>
        <a:p>
          <a:pPr marL="0" lvl="0" indent="0" algn="ctr" defTabSz="933450">
            <a:lnSpc>
              <a:spcPct val="90000"/>
            </a:lnSpc>
            <a:spcBef>
              <a:spcPct val="0"/>
            </a:spcBef>
            <a:spcAft>
              <a:spcPct val="35000"/>
            </a:spcAft>
            <a:buNone/>
          </a:pPr>
          <a:r>
            <a:rPr lang="zh-TW" altLang="en-US" sz="2000" b="1" kern="1200" dirty="0">
              <a:latin typeface="Microsoft JhengHei" charset="-120"/>
              <a:ea typeface="Microsoft JhengHei" charset="-120"/>
              <a:cs typeface="Microsoft JhengHei" charset="-120"/>
            </a:rPr>
            <a:t>中國隱形冠軍之路 </a:t>
          </a:r>
          <a:endParaRPr lang="en-US" altLang="zh-TW" sz="2000" b="1" kern="1200" dirty="0">
            <a:latin typeface="Microsoft JhengHei" charset="-120"/>
            <a:ea typeface="Microsoft JhengHei" charset="-120"/>
            <a:cs typeface="Microsoft JhengHei" charset="-120"/>
          </a:endParaRPr>
        </a:p>
        <a:p>
          <a:pPr marL="0" lvl="0" indent="0" algn="ctr" defTabSz="933450">
            <a:lnSpc>
              <a:spcPct val="90000"/>
            </a:lnSpc>
            <a:spcBef>
              <a:spcPct val="0"/>
            </a:spcBef>
            <a:spcAft>
              <a:spcPct val="35000"/>
            </a:spcAft>
            <a:buNone/>
          </a:pPr>
          <a:r>
            <a:rPr lang="en-HK" altLang="zh-TW" sz="2000" b="1" kern="1200" dirty="0">
              <a:latin typeface="Microsoft JhengHei" charset="-120"/>
              <a:ea typeface="Microsoft JhengHei" charset="-120"/>
              <a:cs typeface="Microsoft JhengHei" charset="-120"/>
            </a:rPr>
            <a:t>(I</a:t>
          </a:r>
          <a:r>
            <a:rPr lang="en-US" altLang="zh-TW" sz="2000" b="1" kern="1200" dirty="0">
              <a:latin typeface="Microsoft JhengHei" charset="-120"/>
              <a:ea typeface="Microsoft JhengHei" charset="-120"/>
              <a:cs typeface="Microsoft JhengHei" charset="-120"/>
            </a:rPr>
            <a:t>) &amp; (II)</a:t>
          </a:r>
          <a:endParaRPr lang="en-US" sz="2000" b="1" kern="1200" dirty="0">
            <a:latin typeface="Microsoft JhengHei" charset="-120"/>
            <a:ea typeface="Microsoft JhengHei" charset="-120"/>
            <a:cs typeface="Microsoft JhengHei" charset="-120"/>
          </a:endParaRPr>
        </a:p>
      </dsp:txBody>
      <dsp:txXfrm>
        <a:off x="6794873" y="1968441"/>
        <a:ext cx="3235532" cy="168915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CE8467E0-A66A-4C7C-B34B-74D5BD678573}"/>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HK"/>
          </a:p>
        </p:txBody>
      </p:sp>
      <p:sp>
        <p:nvSpPr>
          <p:cNvPr id="3" name="日期版面配置區 2">
            <a:extLst>
              <a:ext uri="{FF2B5EF4-FFF2-40B4-BE49-F238E27FC236}">
                <a16:creationId xmlns:a16="http://schemas.microsoft.com/office/drawing/2014/main" id="{AF6F1815-1CC7-49C8-9B35-3A1C30EF675C}"/>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4CB31CEA-02E6-412D-AF0F-CFEB191EF747}" type="datetimeFigureOut">
              <a:rPr lang="en-HK" smtClean="0"/>
              <a:t>9/9/2020</a:t>
            </a:fld>
            <a:endParaRPr lang="en-HK"/>
          </a:p>
        </p:txBody>
      </p:sp>
      <p:sp>
        <p:nvSpPr>
          <p:cNvPr id="4" name="頁尾版面配置區 3">
            <a:extLst>
              <a:ext uri="{FF2B5EF4-FFF2-40B4-BE49-F238E27FC236}">
                <a16:creationId xmlns:a16="http://schemas.microsoft.com/office/drawing/2014/main" id="{726E6273-36C0-497C-A140-D50EAA3D2E16}"/>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en-HK"/>
          </a:p>
        </p:txBody>
      </p:sp>
      <p:sp>
        <p:nvSpPr>
          <p:cNvPr id="5" name="投影片編號版面配置區 4">
            <a:extLst>
              <a:ext uri="{FF2B5EF4-FFF2-40B4-BE49-F238E27FC236}">
                <a16:creationId xmlns:a16="http://schemas.microsoft.com/office/drawing/2014/main" id="{B7BB7D3C-FCC6-4768-AD92-C7D2D5BA1BDE}"/>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979B21D3-F616-48E2-A796-5300C25FC75D}" type="slidenum">
              <a:rPr lang="en-HK" smtClean="0"/>
              <a:t>‹#›</a:t>
            </a:fld>
            <a:endParaRPr lang="en-HK"/>
          </a:p>
        </p:txBody>
      </p:sp>
    </p:spTree>
    <p:extLst>
      <p:ext uri="{BB962C8B-B14F-4D97-AF65-F5344CB8AC3E}">
        <p14:creationId xmlns:p14="http://schemas.microsoft.com/office/powerpoint/2010/main" val="5416057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41DB93A8-2E5E-D442-BC7A-F659D510D796}" type="datetimeFigureOut">
              <a:rPr lang="en-US" smtClean="0"/>
              <a:t>9/9/2020</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005304FA-ED86-EF40-801C-E24BDC7CD3F3}" type="slidenum">
              <a:rPr lang="en-US" smtClean="0"/>
              <a:t>‹#›</a:t>
            </a:fld>
            <a:endParaRPr lang="en-US"/>
          </a:p>
        </p:txBody>
      </p:sp>
    </p:spTree>
    <p:extLst>
      <p:ext uri="{BB962C8B-B14F-4D97-AF65-F5344CB8AC3E}">
        <p14:creationId xmlns:p14="http://schemas.microsoft.com/office/powerpoint/2010/main" val="1915757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但全球經濟化等同挑戰民族的經濟和民族國家的根基，</a:t>
            </a:r>
            <a:r>
              <a:rPr lang="zh-TW" altLang="en-US" dirty="0">
                <a:solidFill>
                  <a:srgbClr val="FF0000"/>
                </a:solidFill>
              </a:rPr>
              <a:t>進展過程產生抗拒、威脅、矛盾和爭拗</a:t>
            </a:r>
            <a:r>
              <a:rPr lang="zh-TW" altLang="en-US" dirty="0"/>
              <a:t>的現象，實屬正常。</a:t>
            </a:r>
          </a:p>
          <a:p>
            <a:endParaRPr lang="en-HK" dirty="0"/>
          </a:p>
        </p:txBody>
      </p:sp>
      <p:sp>
        <p:nvSpPr>
          <p:cNvPr id="4" name="Slide Number Placeholder 3"/>
          <p:cNvSpPr>
            <a:spLocks noGrp="1"/>
          </p:cNvSpPr>
          <p:nvPr>
            <p:ph type="sldNum" sz="quarter" idx="5"/>
          </p:nvPr>
        </p:nvSpPr>
        <p:spPr/>
        <p:txBody>
          <a:bodyPr/>
          <a:lstStyle/>
          <a:p>
            <a:fld id="{005304FA-ED86-EF40-801C-E24BDC7CD3F3}" type="slidenum">
              <a:rPr lang="en-US" smtClean="0"/>
              <a:t>3</a:t>
            </a:fld>
            <a:endParaRPr lang="en-US"/>
          </a:p>
        </p:txBody>
      </p:sp>
    </p:spTree>
    <p:extLst>
      <p:ext uri="{BB962C8B-B14F-4D97-AF65-F5344CB8AC3E}">
        <p14:creationId xmlns:p14="http://schemas.microsoft.com/office/powerpoint/2010/main" val="896580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企業估值方面，獨角獸以預期未來收入和市佔率為主，博傻理論</a:t>
            </a:r>
            <a:r>
              <a:rPr lang="en-US" altLang="zh-TW" dirty="0"/>
              <a:t>(greater-fool theory) (</a:t>
            </a:r>
            <a:r>
              <a:rPr lang="en-US" altLang="zh-TW" dirty="0" err="1"/>
              <a:t>Lahart</a:t>
            </a:r>
            <a:r>
              <a:rPr lang="en-US" altLang="zh-TW" dirty="0"/>
              <a:t>, 2019)</a:t>
            </a:r>
            <a:r>
              <a:rPr lang="zh-TW" altLang="en-US" dirty="0"/>
              <a:t>，適宜於國泰民安和市場資金充足之時；隱形冠軍則以傳統估值方法，重視企業盈利、資產淨值、派息比率、市盈率等，逆境出現，是更上一層樓之時。</a:t>
            </a:r>
            <a:endParaRPr lang="en-HK" dirty="0"/>
          </a:p>
          <a:p>
            <a:endParaRPr lang="en-US" dirty="0"/>
          </a:p>
        </p:txBody>
      </p:sp>
      <p:sp>
        <p:nvSpPr>
          <p:cNvPr id="4" name="Slide Number Placeholder 3"/>
          <p:cNvSpPr>
            <a:spLocks noGrp="1"/>
          </p:cNvSpPr>
          <p:nvPr>
            <p:ph type="sldNum" sz="quarter" idx="10"/>
          </p:nvPr>
        </p:nvSpPr>
        <p:spPr/>
        <p:txBody>
          <a:bodyPr/>
          <a:lstStyle/>
          <a:p>
            <a:fld id="{005304FA-ED86-EF40-801C-E24BDC7CD3F3}" type="slidenum">
              <a:rPr lang="en-US" smtClean="0"/>
              <a:t>16</a:t>
            </a:fld>
            <a:endParaRPr lang="en-US"/>
          </a:p>
        </p:txBody>
      </p:sp>
    </p:spTree>
    <p:extLst>
      <p:ext uri="{BB962C8B-B14F-4D97-AF65-F5344CB8AC3E}">
        <p14:creationId xmlns:p14="http://schemas.microsoft.com/office/powerpoint/2010/main" val="2085234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企業估值方面，獨角獸以預期未來收入和市佔率為主，博傻理論</a:t>
            </a:r>
            <a:r>
              <a:rPr lang="en-US" altLang="zh-TW" dirty="0"/>
              <a:t>(greater-fool theory) (</a:t>
            </a:r>
            <a:r>
              <a:rPr lang="en-US" altLang="zh-TW" dirty="0" err="1"/>
              <a:t>Lahart</a:t>
            </a:r>
            <a:r>
              <a:rPr lang="en-US" altLang="zh-TW" dirty="0"/>
              <a:t>, 2019)</a:t>
            </a:r>
            <a:r>
              <a:rPr lang="zh-TW" altLang="en-US" dirty="0"/>
              <a:t>，適宜於國泰民安和市場資金充足之時；隱形冠軍則以傳統估值方法，重視企業盈利、資產淨值、派息比率、市盈率等，逆境出現，是更上一層樓之時。</a:t>
            </a:r>
            <a:endParaRPr lang="en-HK" dirty="0"/>
          </a:p>
          <a:p>
            <a:endParaRPr lang="en-US" dirty="0"/>
          </a:p>
        </p:txBody>
      </p:sp>
      <p:sp>
        <p:nvSpPr>
          <p:cNvPr id="4" name="Slide Number Placeholder 3"/>
          <p:cNvSpPr>
            <a:spLocks noGrp="1"/>
          </p:cNvSpPr>
          <p:nvPr>
            <p:ph type="sldNum" sz="quarter" idx="10"/>
          </p:nvPr>
        </p:nvSpPr>
        <p:spPr/>
        <p:txBody>
          <a:bodyPr/>
          <a:lstStyle/>
          <a:p>
            <a:fld id="{005304FA-ED86-EF40-801C-E24BDC7CD3F3}" type="slidenum">
              <a:rPr lang="en-US" smtClean="0"/>
              <a:t>17</a:t>
            </a:fld>
            <a:endParaRPr lang="en-US"/>
          </a:p>
        </p:txBody>
      </p:sp>
    </p:spTree>
    <p:extLst>
      <p:ext uri="{BB962C8B-B14F-4D97-AF65-F5344CB8AC3E}">
        <p14:creationId xmlns:p14="http://schemas.microsoft.com/office/powerpoint/2010/main" val="1921423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HK" dirty="0"/>
              <a:t>Information given by Hidden Champions Capital Management.</a:t>
            </a:r>
          </a:p>
          <a:p>
            <a:endParaRPr lang="en-US" dirty="0"/>
          </a:p>
        </p:txBody>
      </p:sp>
      <p:sp>
        <p:nvSpPr>
          <p:cNvPr id="4" name="Slide Number Placeholder 3"/>
          <p:cNvSpPr>
            <a:spLocks noGrp="1"/>
          </p:cNvSpPr>
          <p:nvPr>
            <p:ph type="sldNum" sz="quarter" idx="10"/>
          </p:nvPr>
        </p:nvSpPr>
        <p:spPr/>
        <p:txBody>
          <a:bodyPr/>
          <a:lstStyle/>
          <a:p>
            <a:fld id="{005304FA-ED86-EF40-801C-E24BDC7CD3F3}" type="slidenum">
              <a:rPr lang="en-US" smtClean="0"/>
              <a:t>18</a:t>
            </a:fld>
            <a:endParaRPr lang="en-US"/>
          </a:p>
        </p:txBody>
      </p:sp>
    </p:spTree>
    <p:extLst>
      <p:ext uri="{BB962C8B-B14F-4D97-AF65-F5344CB8AC3E}">
        <p14:creationId xmlns:p14="http://schemas.microsoft.com/office/powerpoint/2010/main" val="212988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自</a:t>
            </a:r>
            <a:r>
              <a:rPr lang="en-US" altLang="zh-TW" dirty="0"/>
              <a:t>1979</a:t>
            </a:r>
            <a:r>
              <a:rPr lang="zh-TW" altLang="en-US" dirty="0"/>
              <a:t>年中國改革開放</a:t>
            </a:r>
            <a:r>
              <a:rPr lang="zh-TW" altLang="en-US" b="1" dirty="0"/>
              <a:t>至今四十餘年</a:t>
            </a:r>
            <a:r>
              <a:rPr lang="zh-TW" altLang="en-US" dirty="0"/>
              <a:t>，就展現出不俗的經濟潛力，國企改革、推動民企發展、金融改革、市場對外開放等，改革方法以務實為主，而非祇有政治意識形態，</a:t>
            </a:r>
            <a:r>
              <a:rPr lang="zh-TW" altLang="en-US" b="1" dirty="0"/>
              <a:t>成功和標準都是由效果來決定</a:t>
            </a:r>
            <a:r>
              <a:rPr lang="zh-TW" altLang="en-US" dirty="0"/>
              <a:t>，成績有目共睹。 </a:t>
            </a:r>
            <a:r>
              <a:rPr lang="en-US" altLang="zh-TW" dirty="0"/>
              <a:t>(</a:t>
            </a:r>
            <a:r>
              <a:rPr lang="zh-TW" altLang="en-US" dirty="0"/>
              <a:t>中國文化研究院</a:t>
            </a:r>
            <a:r>
              <a:rPr lang="en-US" altLang="zh-TW" dirty="0"/>
              <a:t>, 2020) </a:t>
            </a:r>
            <a:r>
              <a:rPr lang="zh-TW" altLang="en-US" dirty="0"/>
              <a:t>相比達百年基業的國際隱形冠軍企業，時間倘短，而民企背景多隱藏在農村的家族企業，多以追求利潤為主，青睞上市。產品、服務達國際水平或競爭優勢的企業不多，海外收入低於</a:t>
            </a:r>
            <a:r>
              <a:rPr lang="en-US" altLang="zh-TW" dirty="0"/>
              <a:t>25%</a:t>
            </a:r>
            <a:r>
              <a:rPr lang="zh-TW" altLang="en-US" dirty="0"/>
              <a:t>，本土競爭優勢體現在「性價比」上，指的是一個產品根據它性能來定價格，所以成本領先、規模效應等直接影響售價的策略，非常重視。中國的城市化進程和基礎設施建設需求，給帶來了爆炸性的機會給中國隱形冠軍企業成長，產品價格優勢令新興經濟體的印度、中東、巴西等市場難以抗拒，利基市場中，數量的優勢更加明顯。例如小米是印度手機市場的最大供應商。</a:t>
            </a:r>
            <a:endParaRPr lang="en-HK" dirty="0"/>
          </a:p>
          <a:p>
            <a:endParaRPr lang="en-US" dirty="0">
              <a:latin typeface="Microsoft JhengHei" charset="-120"/>
              <a:ea typeface="Microsoft JhengHei" charset="-120"/>
              <a:cs typeface="Microsoft JhengHei" charset="-120"/>
            </a:endParaRPr>
          </a:p>
        </p:txBody>
      </p:sp>
      <p:sp>
        <p:nvSpPr>
          <p:cNvPr id="4" name="Slide Number Placeholder 3"/>
          <p:cNvSpPr>
            <a:spLocks noGrp="1"/>
          </p:cNvSpPr>
          <p:nvPr>
            <p:ph type="sldNum" sz="quarter" idx="10"/>
          </p:nvPr>
        </p:nvSpPr>
        <p:spPr/>
        <p:txBody>
          <a:bodyPr/>
          <a:lstStyle/>
          <a:p>
            <a:fld id="{005304FA-ED86-EF40-801C-E24BDC7CD3F3}" type="slidenum">
              <a:rPr lang="en-US" smtClean="0"/>
              <a:t>19</a:t>
            </a:fld>
            <a:endParaRPr lang="en-US"/>
          </a:p>
        </p:txBody>
      </p:sp>
    </p:spTree>
    <p:extLst>
      <p:ext uri="{BB962C8B-B14F-4D97-AF65-F5344CB8AC3E}">
        <p14:creationId xmlns:p14="http://schemas.microsoft.com/office/powerpoint/2010/main" val="463244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JhengHei" charset="-120"/>
              <a:ea typeface="Microsoft JhengHei" charset="-120"/>
              <a:cs typeface="Microsoft JhengHei" charset="-120"/>
            </a:endParaRPr>
          </a:p>
        </p:txBody>
      </p:sp>
      <p:sp>
        <p:nvSpPr>
          <p:cNvPr id="4" name="Slide Number Placeholder 3"/>
          <p:cNvSpPr>
            <a:spLocks noGrp="1"/>
          </p:cNvSpPr>
          <p:nvPr>
            <p:ph type="sldNum" sz="quarter" idx="10"/>
          </p:nvPr>
        </p:nvSpPr>
        <p:spPr/>
        <p:txBody>
          <a:bodyPr/>
          <a:lstStyle/>
          <a:p>
            <a:fld id="{005304FA-ED86-EF40-801C-E24BDC7CD3F3}" type="slidenum">
              <a:rPr lang="en-US" smtClean="0"/>
              <a:t>21</a:t>
            </a:fld>
            <a:endParaRPr lang="en-US"/>
          </a:p>
        </p:txBody>
      </p:sp>
    </p:spTree>
    <p:extLst>
      <p:ext uri="{BB962C8B-B14F-4D97-AF65-F5344CB8AC3E}">
        <p14:creationId xmlns:p14="http://schemas.microsoft.com/office/powerpoint/2010/main" val="1067772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當提及全球經濟一體化時，最常與它相關的國際經濟組織，分別是世界貿易組織、國際貨幣基金會、世界銀行等，它們在世界經濟當中都擔當重要的協調角色。</a:t>
            </a:r>
          </a:p>
          <a:p>
            <a:endParaRPr lang="en-US" dirty="0"/>
          </a:p>
        </p:txBody>
      </p:sp>
      <p:sp>
        <p:nvSpPr>
          <p:cNvPr id="4" name="Slide Number Placeholder 3"/>
          <p:cNvSpPr>
            <a:spLocks noGrp="1"/>
          </p:cNvSpPr>
          <p:nvPr>
            <p:ph type="sldNum" sz="quarter" idx="10"/>
          </p:nvPr>
        </p:nvSpPr>
        <p:spPr/>
        <p:txBody>
          <a:bodyPr/>
          <a:lstStyle/>
          <a:p>
            <a:fld id="{005304FA-ED86-EF40-801C-E24BDC7CD3F3}" type="slidenum">
              <a:rPr lang="en-US" smtClean="0"/>
              <a:t>5</a:t>
            </a:fld>
            <a:endParaRPr lang="en-US"/>
          </a:p>
        </p:txBody>
      </p:sp>
    </p:spTree>
    <p:extLst>
      <p:ext uri="{BB962C8B-B14F-4D97-AF65-F5344CB8AC3E}">
        <p14:creationId xmlns:p14="http://schemas.microsoft.com/office/powerpoint/2010/main" val="1349433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5304FA-ED86-EF40-801C-E24BDC7CD3F3}" type="slidenum">
              <a:rPr lang="en-US" smtClean="0"/>
              <a:t>6</a:t>
            </a:fld>
            <a:endParaRPr lang="en-US"/>
          </a:p>
        </p:txBody>
      </p:sp>
    </p:spTree>
    <p:extLst>
      <p:ext uri="{BB962C8B-B14F-4D97-AF65-F5344CB8AC3E}">
        <p14:creationId xmlns:p14="http://schemas.microsoft.com/office/powerpoint/2010/main" val="918167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修昔底德陷阱（</a:t>
            </a:r>
            <a:r>
              <a:rPr lang="en-HK" dirty="0" err="1"/>
              <a:t>Thucydides's</a:t>
            </a:r>
            <a:r>
              <a:rPr lang="en-HK" dirty="0"/>
              <a:t> Trap）,</a:t>
            </a:r>
            <a:r>
              <a:rPr lang="zh-CN" altLang="en-US" dirty="0"/>
              <a:t>雅典和斯巴達两国发生的战争。</a:t>
            </a:r>
            <a:r>
              <a:rPr lang="zh-TW" altLang="en-US" dirty="0"/>
              <a:t>馬其頓的亞歷山大，在二十歲時從他的父王腓力二世手上繼承王位。</a:t>
            </a:r>
            <a:endParaRPr lang="en-HK" altLang="zh-CN" dirty="0"/>
          </a:p>
          <a:p>
            <a:r>
              <a:rPr lang="en-HK" altLang="zh-CN" dirty="0"/>
              <a:t>Graham</a:t>
            </a:r>
            <a:r>
              <a:rPr lang="zh-CN" altLang="en-US" dirty="0"/>
              <a:t> </a:t>
            </a:r>
            <a:r>
              <a:rPr lang="en-HK" altLang="zh-CN" dirty="0"/>
              <a:t>Allison</a:t>
            </a:r>
            <a:r>
              <a:rPr lang="zh-CN" altLang="en-US" dirty="0"/>
              <a:t> 满怀无奈地指出“我们不必成为中国的奴隶，但我们必须学会接受其强大”，否则，“中美之间必有一战” 。</a:t>
            </a:r>
            <a:endParaRPr lang="en-HK" dirty="0"/>
          </a:p>
        </p:txBody>
      </p:sp>
      <p:sp>
        <p:nvSpPr>
          <p:cNvPr id="4" name="Slide Number Placeholder 3"/>
          <p:cNvSpPr>
            <a:spLocks noGrp="1"/>
          </p:cNvSpPr>
          <p:nvPr>
            <p:ph type="sldNum" sz="quarter" idx="5"/>
          </p:nvPr>
        </p:nvSpPr>
        <p:spPr/>
        <p:txBody>
          <a:bodyPr/>
          <a:lstStyle/>
          <a:p>
            <a:fld id="{005304FA-ED86-EF40-801C-E24BDC7CD3F3}" type="slidenum">
              <a:rPr lang="en-US" smtClean="0"/>
              <a:t>7</a:t>
            </a:fld>
            <a:endParaRPr lang="en-US"/>
          </a:p>
        </p:txBody>
      </p:sp>
    </p:spTree>
    <p:extLst>
      <p:ext uri="{BB962C8B-B14F-4D97-AF65-F5344CB8AC3E}">
        <p14:creationId xmlns:p14="http://schemas.microsoft.com/office/powerpoint/2010/main" val="567743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005304FA-ED86-EF40-801C-E24BDC7CD3F3}" type="slidenum">
              <a:rPr lang="en-US" smtClean="0"/>
              <a:t>8</a:t>
            </a:fld>
            <a:endParaRPr lang="en-US"/>
          </a:p>
        </p:txBody>
      </p:sp>
    </p:spTree>
    <p:extLst>
      <p:ext uri="{BB962C8B-B14F-4D97-AF65-F5344CB8AC3E}">
        <p14:creationId xmlns:p14="http://schemas.microsoft.com/office/powerpoint/2010/main" val="1108756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例子有德彩</a:t>
            </a:r>
            <a:r>
              <a:rPr lang="en-US" altLang="zh-TW" dirty="0"/>
              <a:t>(Tetra) </a:t>
            </a:r>
            <a:r>
              <a:rPr lang="zh-TW" altLang="en-US" dirty="0"/>
              <a:t>的魚糧是水族箱和池塘養殖業的一哥，市佔率是第二名的</a:t>
            </a:r>
            <a:r>
              <a:rPr lang="en-US" altLang="zh-TW" dirty="0"/>
              <a:t>3.6</a:t>
            </a:r>
            <a:r>
              <a:rPr lang="zh-TW" altLang="en-US" dirty="0"/>
              <a:t>倍；傑里茨 </a:t>
            </a:r>
            <a:r>
              <a:rPr lang="en-US" altLang="zh-TW" dirty="0"/>
              <a:t>(</a:t>
            </a:r>
            <a:r>
              <a:rPr lang="en-US" altLang="zh-TW" dirty="0" err="1"/>
              <a:t>Gerriets</a:t>
            </a:r>
            <a:r>
              <a:rPr lang="en-US" altLang="zh-TW" dirty="0"/>
              <a:t>) </a:t>
            </a:r>
            <a:r>
              <a:rPr lang="zh-TW" altLang="en-US" dirty="0"/>
              <a:t>是全球唯一生產舞台布幕的製造商，市佔率是</a:t>
            </a:r>
            <a:r>
              <a:rPr lang="en-US" altLang="zh-TW" dirty="0"/>
              <a:t>100%</a:t>
            </a:r>
            <a:r>
              <a:rPr lang="zh-TW" altLang="en-US" dirty="0"/>
              <a:t>。</a:t>
            </a:r>
            <a:endParaRPr lang="en-HK" dirty="0"/>
          </a:p>
          <a:p>
            <a:endParaRPr lang="en-US" dirty="0"/>
          </a:p>
        </p:txBody>
      </p:sp>
      <p:sp>
        <p:nvSpPr>
          <p:cNvPr id="4" name="Slide Number Placeholder 3"/>
          <p:cNvSpPr>
            <a:spLocks noGrp="1"/>
          </p:cNvSpPr>
          <p:nvPr>
            <p:ph type="sldNum" sz="quarter" idx="10"/>
          </p:nvPr>
        </p:nvSpPr>
        <p:spPr/>
        <p:txBody>
          <a:bodyPr/>
          <a:lstStyle/>
          <a:p>
            <a:fld id="{005304FA-ED86-EF40-801C-E24BDC7CD3F3}" type="slidenum">
              <a:rPr lang="en-US" smtClean="0"/>
              <a:t>9</a:t>
            </a:fld>
            <a:endParaRPr lang="en-US"/>
          </a:p>
        </p:txBody>
      </p:sp>
    </p:spTree>
    <p:extLst>
      <p:ext uri="{BB962C8B-B14F-4D97-AF65-F5344CB8AC3E}">
        <p14:creationId xmlns:p14="http://schemas.microsoft.com/office/powerpoint/2010/main" val="346962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HK" dirty="0"/>
          </a:p>
          <a:p>
            <a:endParaRPr lang="en-US" dirty="0"/>
          </a:p>
        </p:txBody>
      </p:sp>
      <p:sp>
        <p:nvSpPr>
          <p:cNvPr id="4" name="Slide Number Placeholder 3"/>
          <p:cNvSpPr>
            <a:spLocks noGrp="1"/>
          </p:cNvSpPr>
          <p:nvPr>
            <p:ph type="sldNum" sz="quarter" idx="10"/>
          </p:nvPr>
        </p:nvSpPr>
        <p:spPr/>
        <p:txBody>
          <a:bodyPr/>
          <a:lstStyle/>
          <a:p>
            <a:fld id="{005304FA-ED86-EF40-801C-E24BDC7CD3F3}" type="slidenum">
              <a:rPr lang="en-US" smtClean="0"/>
              <a:t>10</a:t>
            </a:fld>
            <a:endParaRPr lang="en-US"/>
          </a:p>
        </p:txBody>
      </p:sp>
    </p:spTree>
    <p:extLst>
      <p:ext uri="{BB962C8B-B14F-4D97-AF65-F5344CB8AC3E}">
        <p14:creationId xmlns:p14="http://schemas.microsoft.com/office/powerpoint/2010/main" val="985442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目標明確 </a:t>
            </a:r>
            <a:r>
              <a:rPr lang="en-US" altLang="zh-TW" dirty="0"/>
              <a:t>,</a:t>
            </a:r>
            <a:r>
              <a:rPr lang="zh-TW" altLang="en-US" dirty="0"/>
              <a:t>一開始便定下宏大的目標和描繪願景，立志於成為市場的領導者，長期堅定保持信念，建立企業文化；專注、精益求精</a:t>
            </a:r>
            <a:r>
              <a:rPr lang="en-US" altLang="zh-TW" dirty="0"/>
              <a:t>, </a:t>
            </a:r>
            <a:r>
              <a:rPr lang="zh-TW" altLang="en-US" dirty="0"/>
              <a:t>不斷優化聚焦的產品和服務專業知識領域，不受其他機會的誘惑，在許多小地方做得更好、更足，是行業的深耕者；緊貼客戶和設計優良產品，目的是保持企業在行業中的獨特性；創新，持續發展，重視科技、銷售技巧、管理、營運流程和市場導向的創新，與時並進，全球化發展。高效員工，低流失量、重用專才、注重效率；分權管理；追求成長，永遠向前；保持低調，不露頭角、保持沉默。為了保持高市佔率，隱形冠軍會透過申請專利權，保護知識產權、建立品牌。</a:t>
            </a:r>
            <a:endParaRPr lang="en-HK" altLang="zh-TW" dirty="0"/>
          </a:p>
          <a:p>
            <a:r>
              <a:rPr lang="zh-TW" altLang="en-US" dirty="0"/>
              <a:t>過於聚焦在獨特性產品和服務上，無疑把所有雞蛋放在一個籃子裡，當遇上景氣的循環、科技的進步、代替品的出現，由於缺乏分散投資，要承受的風險頗高。又或專利權的喪失、替代品的出現或產品標準化，都會將企業原有在獨特市場的優勢改變。 </a:t>
            </a:r>
            <a:endParaRPr lang="en-HK" dirty="0"/>
          </a:p>
          <a:p>
            <a:endParaRPr lang="en-US" dirty="0"/>
          </a:p>
        </p:txBody>
      </p:sp>
      <p:sp>
        <p:nvSpPr>
          <p:cNvPr id="4" name="Slide Number Placeholder 3"/>
          <p:cNvSpPr>
            <a:spLocks noGrp="1"/>
          </p:cNvSpPr>
          <p:nvPr>
            <p:ph type="sldNum" sz="quarter" idx="10"/>
          </p:nvPr>
        </p:nvSpPr>
        <p:spPr/>
        <p:txBody>
          <a:bodyPr/>
          <a:lstStyle/>
          <a:p>
            <a:fld id="{005304FA-ED86-EF40-801C-E24BDC7CD3F3}" type="slidenum">
              <a:rPr lang="en-US" smtClean="0"/>
              <a:t>12</a:t>
            </a:fld>
            <a:endParaRPr lang="en-US"/>
          </a:p>
        </p:txBody>
      </p:sp>
    </p:spTree>
    <p:extLst>
      <p:ext uri="{BB962C8B-B14F-4D97-AF65-F5344CB8AC3E}">
        <p14:creationId xmlns:p14="http://schemas.microsoft.com/office/powerpoint/2010/main" val="941522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t>These are the founders and owners of massively successful companies, exceptional individuals such as Steve Jobs, Bill Gates, Jeff Bezos and Mark Zuckerberg.</a:t>
            </a:r>
          </a:p>
          <a:p>
            <a:r>
              <a:rPr lang="en-HK" dirty="0"/>
              <a:t>Monomania - While the CEOs of large corporations remain loyal to their companies for an average of just six years, the leadership continuity of hidden champions is much stronger, with leaders staying at the helm for </a:t>
            </a:r>
            <a:r>
              <a:rPr lang="en-HK" dirty="0">
                <a:solidFill>
                  <a:srgbClr val="FF0000"/>
                </a:solidFill>
              </a:rPr>
              <a:t>20 years </a:t>
            </a:r>
            <a:r>
              <a:rPr lang="en-HK" dirty="0"/>
              <a:t>or more</a:t>
            </a:r>
          </a:p>
          <a:p>
            <a:endParaRPr lang="en-US" dirty="0"/>
          </a:p>
        </p:txBody>
      </p:sp>
      <p:sp>
        <p:nvSpPr>
          <p:cNvPr id="4" name="Slide Number Placeholder 3"/>
          <p:cNvSpPr>
            <a:spLocks noGrp="1"/>
          </p:cNvSpPr>
          <p:nvPr>
            <p:ph type="sldNum" sz="quarter" idx="10"/>
          </p:nvPr>
        </p:nvSpPr>
        <p:spPr/>
        <p:txBody>
          <a:bodyPr/>
          <a:lstStyle/>
          <a:p>
            <a:fld id="{005304FA-ED86-EF40-801C-E24BDC7CD3F3}" type="slidenum">
              <a:rPr lang="en-US" smtClean="0"/>
              <a:t>15</a:t>
            </a:fld>
            <a:endParaRPr lang="en-US"/>
          </a:p>
        </p:txBody>
      </p:sp>
    </p:spTree>
    <p:extLst>
      <p:ext uri="{BB962C8B-B14F-4D97-AF65-F5344CB8AC3E}">
        <p14:creationId xmlns:p14="http://schemas.microsoft.com/office/powerpoint/2010/main" val="1514440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9/9/2020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9/9/2020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9/9/2020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9/9/2020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9/9/2020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9/9/2020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9/9/2020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9/9/2020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9/9/2020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9/9/2020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9/9/2020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9/9/2020</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7" Type="http://schemas.openxmlformats.org/officeDocument/2006/relationships/image" Target="../media/image8.png"/><Relationship Id="rId2" Type="http://schemas.openxmlformats.org/officeDocument/2006/relationships/image" Target="../media/image4.tiff"/><Relationship Id="rId1" Type="http://schemas.openxmlformats.org/officeDocument/2006/relationships/slideLayout" Target="../slideLayouts/slideLayout2.xml"/><Relationship Id="rId6" Type="http://schemas.openxmlformats.org/officeDocument/2006/relationships/hyperlink" Target="mailto:Chester.chu@fruitreesec.com" TargetMode="External"/><Relationship Id="rId5" Type="http://schemas.openxmlformats.org/officeDocument/2006/relationships/image" Target="../media/image7.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tiff"/><Relationship Id="rId5" Type="http://schemas.microsoft.com/office/2007/relationships/hdphoto" Target="../media/hdphoto1.wdp"/><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33.jpg"/><Relationship Id="rId4" Type="http://schemas.openxmlformats.org/officeDocument/2006/relationships/image" Target="../media/image32.tiff"/></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33.jpg"/><Relationship Id="rId4" Type="http://schemas.openxmlformats.org/officeDocument/2006/relationships/image" Target="../media/image35.tiff"/></Relationships>
</file>

<file path=ppt/slides/_rels/slide1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37.tiff"/></Relationships>
</file>

<file path=ppt/slides/_rels/slide1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37.tiff"/></Relationships>
</file>

<file path=ppt/slides/_rels/slide18.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38.png"/><Relationship Id="rId7" Type="http://schemas.openxmlformats.org/officeDocument/2006/relationships/image" Target="../media/image42.tif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8" Type="http://schemas.openxmlformats.org/officeDocument/2006/relationships/image" Target="../media/image10.tiff"/><Relationship Id="rId13" Type="http://schemas.openxmlformats.org/officeDocument/2006/relationships/image" Target="../media/image15.tif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4.tiff"/><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13.tiff"/><Relationship Id="rId5" Type="http://schemas.openxmlformats.org/officeDocument/2006/relationships/diagramQuickStyle" Target="../diagrams/quickStyle1.xml"/><Relationship Id="rId10" Type="http://schemas.openxmlformats.org/officeDocument/2006/relationships/image" Target="../media/image12.tiff"/><Relationship Id="rId4" Type="http://schemas.openxmlformats.org/officeDocument/2006/relationships/diagramLayout" Target="../diagrams/layout1.xml"/><Relationship Id="rId9" Type="http://schemas.openxmlformats.org/officeDocument/2006/relationships/image" Target="../media/image11.tiff"/><Relationship Id="rId1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48.tiff"/></Relationships>
</file>

<file path=ppt/slides/_rels/slide22.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7.jpg"/><Relationship Id="rId7" Type="http://schemas.openxmlformats.org/officeDocument/2006/relationships/image" Target="../media/image53.jpeg"/><Relationship Id="rId2" Type="http://schemas.openxmlformats.org/officeDocument/2006/relationships/image" Target="../media/image49.tiff"/><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 Id="rId9" Type="http://schemas.openxmlformats.org/officeDocument/2006/relationships/image" Target="../media/image55.jp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912" y="340801"/>
            <a:ext cx="7958331" cy="1107555"/>
          </a:xfrm>
        </p:spPr>
        <p:txBody>
          <a:bodyPr>
            <a:normAutofit fontScale="90000"/>
          </a:bodyPr>
          <a:lstStyle/>
          <a:p>
            <a:r>
              <a:rPr lang="zh-TW" altLang="en-US" sz="3600" b="1" dirty="0">
                <a:solidFill>
                  <a:srgbClr val="FF0000"/>
                </a:solidFill>
                <a:latin typeface="Microsoft JhengHei" charset="-120"/>
                <a:ea typeface="Microsoft JhengHei" charset="-120"/>
                <a:cs typeface="Microsoft JhengHei" charset="-120"/>
              </a:rPr>
              <a:t>隱形冠軍</a:t>
            </a:r>
            <a:br>
              <a:rPr lang="en-HK" altLang="zh-TW" sz="3600" b="1" dirty="0">
                <a:solidFill>
                  <a:srgbClr val="FF0000"/>
                </a:solidFill>
                <a:latin typeface="Microsoft JhengHei" charset="-120"/>
                <a:ea typeface="Microsoft JhengHei" charset="-120"/>
                <a:cs typeface="Microsoft JhengHei" charset="-120"/>
              </a:rPr>
            </a:br>
            <a:r>
              <a:rPr lang="zh-TW" altLang="en-US" sz="3600" b="1" dirty="0">
                <a:solidFill>
                  <a:srgbClr val="FF0000"/>
                </a:solidFill>
                <a:latin typeface="Microsoft JhengHei" charset="-120"/>
                <a:ea typeface="Microsoft JhengHei" charset="-120"/>
                <a:cs typeface="Microsoft JhengHei" charset="-120"/>
              </a:rPr>
              <a:t>概念和投資價值</a:t>
            </a:r>
            <a:br>
              <a:rPr lang="en-HK" sz="3600" b="1" dirty="0">
                <a:solidFill>
                  <a:schemeClr val="accent1"/>
                </a:solidFill>
                <a:latin typeface="Microsoft JhengHei" charset="-120"/>
                <a:ea typeface="Microsoft JhengHei" charset="-120"/>
                <a:cs typeface="Microsoft JhengHei" charset="-120"/>
              </a:rPr>
            </a:br>
            <a:endParaRPr lang="en-US" dirty="0">
              <a:latin typeface="Microsoft JhengHei" charset="-120"/>
              <a:ea typeface="Microsoft JhengHei" charset="-120"/>
              <a:cs typeface="Microsoft JhengHei" charset="-120"/>
            </a:endParaRPr>
          </a:p>
        </p:txBody>
      </p:sp>
      <p:pic>
        <p:nvPicPr>
          <p:cNvPr id="6" name="Picture 5"/>
          <p:cNvPicPr>
            <a:picLocks noChangeAspect="1"/>
          </p:cNvPicPr>
          <p:nvPr/>
        </p:nvPicPr>
        <p:blipFill>
          <a:blip r:embed="rId2"/>
          <a:stretch>
            <a:fillRect/>
          </a:stretch>
        </p:blipFill>
        <p:spPr>
          <a:xfrm>
            <a:off x="5573486" y="1448356"/>
            <a:ext cx="5464133" cy="2564844"/>
          </a:xfrm>
          <a:prstGeom prst="rect">
            <a:avLst/>
          </a:prstGeom>
        </p:spPr>
      </p:pic>
      <p:pic>
        <p:nvPicPr>
          <p:cNvPr id="7" name="Picture 6"/>
          <p:cNvPicPr>
            <a:picLocks noChangeAspect="1"/>
          </p:cNvPicPr>
          <p:nvPr/>
        </p:nvPicPr>
        <p:blipFill rotWithShape="1">
          <a:blip r:embed="rId3">
            <a:clrChange>
              <a:clrFrom>
                <a:srgbClr val="FFFFFF"/>
              </a:clrFrom>
              <a:clrTo>
                <a:srgbClr val="FFFFFF">
                  <a:alpha val="0"/>
                </a:srgbClr>
              </a:clrTo>
            </a:clrChange>
          </a:blip>
          <a:srcRect l="5135" t="23009" r="4939" b="25170"/>
          <a:stretch/>
        </p:blipFill>
        <p:spPr>
          <a:xfrm rot="1033959">
            <a:off x="9949542" y="619397"/>
            <a:ext cx="884313" cy="5503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0000" y="4013200"/>
            <a:ext cx="4695529" cy="1946996"/>
          </a:xfrm>
          <a:prstGeom prst="rect">
            <a:avLst/>
          </a:prstGeom>
        </p:spPr>
      </p:pic>
      <p:pic>
        <p:nvPicPr>
          <p:cNvPr id="9" name="圖片 18">
            <a:extLst>
              <a:ext uri="{FF2B5EF4-FFF2-40B4-BE49-F238E27FC236}">
                <a16:creationId xmlns:a16="http://schemas.microsoft.com/office/drawing/2014/main" id="{6A8E1C79-3AE7-4EFD-B769-8EF9A194B06A}"/>
              </a:ext>
            </a:extLst>
          </p:cNvPr>
          <p:cNvPicPr>
            <a:picLocks noChangeAspect="1"/>
          </p:cNvPicPr>
          <p:nvPr/>
        </p:nvPicPr>
        <p:blipFill>
          <a:blip r:embed="rId5"/>
          <a:stretch>
            <a:fillRect/>
          </a:stretch>
        </p:blipFill>
        <p:spPr>
          <a:xfrm>
            <a:off x="11522044" y="7018"/>
            <a:ext cx="583433" cy="583532"/>
          </a:xfrm>
          <a:prstGeom prst="rect">
            <a:avLst/>
          </a:prstGeom>
        </p:spPr>
      </p:pic>
      <p:graphicFrame>
        <p:nvGraphicFramePr>
          <p:cNvPr id="3" name="Table 7">
            <a:extLst>
              <a:ext uri="{FF2B5EF4-FFF2-40B4-BE49-F238E27FC236}">
                <a16:creationId xmlns:a16="http://schemas.microsoft.com/office/drawing/2014/main" id="{F560BD7B-B5E6-4AF9-9ECF-C546FBD0226F}"/>
              </a:ext>
            </a:extLst>
          </p:cNvPr>
          <p:cNvGraphicFramePr>
            <a:graphicFrameLocks noGrp="1"/>
          </p:cNvGraphicFramePr>
          <p:nvPr>
            <p:extLst>
              <p:ext uri="{D42A27DB-BD31-4B8C-83A1-F6EECF244321}">
                <p14:modId xmlns:p14="http://schemas.microsoft.com/office/powerpoint/2010/main" val="1915198773"/>
              </p:ext>
            </p:extLst>
          </p:nvPr>
        </p:nvGraphicFramePr>
        <p:xfrm>
          <a:off x="6200000" y="6012620"/>
          <a:ext cx="4695529" cy="667579"/>
        </p:xfrm>
        <a:graphic>
          <a:graphicData uri="http://schemas.openxmlformats.org/drawingml/2006/table">
            <a:tbl>
              <a:tblPr firstRow="1" bandRow="1">
                <a:tableStyleId>{5C22544A-7EE6-4342-B048-85BDC9FD1C3A}</a:tableStyleId>
              </a:tblPr>
              <a:tblGrid>
                <a:gridCol w="4695529">
                  <a:extLst>
                    <a:ext uri="{9D8B030D-6E8A-4147-A177-3AD203B41FA5}">
                      <a16:colId xmlns:a16="http://schemas.microsoft.com/office/drawing/2014/main" val="1585196617"/>
                    </a:ext>
                  </a:extLst>
                </a:gridCol>
              </a:tblGrid>
              <a:tr h="667579">
                <a:tc>
                  <a:txBody>
                    <a:bodyPr/>
                    <a:lstStyle/>
                    <a:p>
                      <a:r>
                        <a:rPr lang="en-HK" b="0" dirty="0">
                          <a:solidFill>
                            <a:schemeClr val="bg1"/>
                          </a:solidFill>
                        </a:rPr>
                        <a:t>Address: </a:t>
                      </a:r>
                      <a:r>
                        <a:rPr lang="en-HK" b="0" dirty="0">
                          <a:solidFill>
                            <a:schemeClr val="bg1"/>
                          </a:solidFill>
                          <a:hlinkClick r:id="rId6"/>
                        </a:rPr>
                        <a:t>Chester.chu@fruitreesec.com</a:t>
                      </a:r>
                      <a:endParaRPr lang="en-HK" b="0" dirty="0">
                        <a:solidFill>
                          <a:schemeClr val="bg1"/>
                        </a:solidFill>
                      </a:endParaRPr>
                    </a:p>
                    <a:p>
                      <a:r>
                        <a:rPr lang="en-HK" b="0" dirty="0">
                          <a:solidFill>
                            <a:schemeClr val="bg1"/>
                          </a:solidFill>
                        </a:rPr>
                        <a:t>Mobile:    </a:t>
                      </a:r>
                      <a:r>
                        <a:rPr lang="en-HK" b="0" dirty="0">
                          <a:solidFill>
                            <a:schemeClr val="accent3"/>
                          </a:solidFill>
                        </a:rPr>
                        <a:t>94007003</a:t>
                      </a:r>
                    </a:p>
                  </a:txBody>
                  <a:tcPr>
                    <a:solidFill>
                      <a:schemeClr val="tx1"/>
                    </a:solidFill>
                  </a:tcPr>
                </a:tc>
                <a:extLst>
                  <a:ext uri="{0D108BD9-81ED-4DB2-BD59-A6C34878D82A}">
                    <a16:rowId xmlns:a16="http://schemas.microsoft.com/office/drawing/2014/main" val="2038029616"/>
                  </a:ext>
                </a:extLst>
              </a:tr>
            </a:tbl>
          </a:graphicData>
        </a:graphic>
      </p:graphicFrame>
      <p:pic>
        <p:nvPicPr>
          <p:cNvPr id="8" name="Picture 7">
            <a:extLst>
              <a:ext uri="{FF2B5EF4-FFF2-40B4-BE49-F238E27FC236}">
                <a16:creationId xmlns:a16="http://schemas.microsoft.com/office/drawing/2014/main" id="{1A8CD9A3-A8E3-4769-BB6C-BC78AD2DC3A6}"/>
              </a:ext>
            </a:extLst>
          </p:cNvPr>
          <p:cNvPicPr>
            <a:picLocks noChangeAspect="1"/>
          </p:cNvPicPr>
          <p:nvPr/>
        </p:nvPicPr>
        <p:blipFill>
          <a:blip r:embed="rId7"/>
          <a:stretch>
            <a:fillRect/>
          </a:stretch>
        </p:blipFill>
        <p:spPr>
          <a:xfrm>
            <a:off x="1008993" y="7017"/>
            <a:ext cx="4564494" cy="6725605"/>
          </a:xfrm>
          <a:prstGeom prst="rect">
            <a:avLst/>
          </a:prstGeom>
        </p:spPr>
      </p:pic>
    </p:spTree>
    <p:extLst>
      <p:ext uri="{BB962C8B-B14F-4D97-AF65-F5344CB8AC3E}">
        <p14:creationId xmlns:p14="http://schemas.microsoft.com/office/powerpoint/2010/main" val="1597305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0">
            <a:extLst>
              <a:ext uri="{FF2B5EF4-FFF2-40B4-BE49-F238E27FC236}">
                <a16:creationId xmlns:a16="http://schemas.microsoft.com/office/drawing/2014/main" id="{C7A0DAFF-A02B-4E42-98A3-2240524E48CE}"/>
              </a:ext>
            </a:extLst>
          </p:cNvPr>
          <p:cNvPicPr>
            <a:picLocks noChangeAspect="1"/>
          </p:cNvPicPr>
          <p:nvPr/>
        </p:nvPicPr>
        <p:blipFill>
          <a:blip r:embed="rId3"/>
          <a:stretch>
            <a:fillRect/>
          </a:stretch>
        </p:blipFill>
        <p:spPr>
          <a:xfrm>
            <a:off x="5626872" y="1852433"/>
            <a:ext cx="5314158" cy="4486430"/>
          </a:xfrm>
          <a:prstGeom prst="rect">
            <a:avLst/>
          </a:prstGeom>
        </p:spPr>
      </p:pic>
      <p:graphicFrame>
        <p:nvGraphicFramePr>
          <p:cNvPr id="3" name="Table 6">
            <a:extLst>
              <a:ext uri="{FF2B5EF4-FFF2-40B4-BE49-F238E27FC236}">
                <a16:creationId xmlns:a16="http://schemas.microsoft.com/office/drawing/2014/main" id="{A545593D-7121-44AA-BD68-E8C0C267A1DB}"/>
              </a:ext>
            </a:extLst>
          </p:cNvPr>
          <p:cNvGraphicFramePr>
            <a:graphicFrameLocks/>
          </p:cNvGraphicFramePr>
          <p:nvPr>
            <p:extLst>
              <p:ext uri="{D42A27DB-BD31-4B8C-83A1-F6EECF244321}">
                <p14:modId xmlns:p14="http://schemas.microsoft.com/office/powerpoint/2010/main" val="3784029922"/>
              </p:ext>
            </p:extLst>
          </p:nvPr>
        </p:nvGraphicFramePr>
        <p:xfrm>
          <a:off x="1309817" y="1852433"/>
          <a:ext cx="4144060" cy="4486430"/>
        </p:xfrm>
        <a:graphic>
          <a:graphicData uri="http://schemas.openxmlformats.org/drawingml/2006/table">
            <a:tbl>
              <a:tblPr firstRow="1" bandRow="1">
                <a:tableStyleId>{00A15C55-8517-42AA-B614-E9B94910E393}</a:tableStyleId>
              </a:tblPr>
              <a:tblGrid>
                <a:gridCol w="1381353">
                  <a:extLst>
                    <a:ext uri="{9D8B030D-6E8A-4147-A177-3AD203B41FA5}">
                      <a16:colId xmlns:a16="http://schemas.microsoft.com/office/drawing/2014/main" val="518245397"/>
                    </a:ext>
                  </a:extLst>
                </a:gridCol>
                <a:gridCol w="1352018">
                  <a:extLst>
                    <a:ext uri="{9D8B030D-6E8A-4147-A177-3AD203B41FA5}">
                      <a16:colId xmlns:a16="http://schemas.microsoft.com/office/drawing/2014/main" val="4178388595"/>
                    </a:ext>
                  </a:extLst>
                </a:gridCol>
                <a:gridCol w="1410689">
                  <a:extLst>
                    <a:ext uri="{9D8B030D-6E8A-4147-A177-3AD203B41FA5}">
                      <a16:colId xmlns:a16="http://schemas.microsoft.com/office/drawing/2014/main" val="3125055059"/>
                    </a:ext>
                  </a:extLst>
                </a:gridCol>
              </a:tblGrid>
              <a:tr h="583745">
                <a:tc>
                  <a:txBody>
                    <a:bodyPr/>
                    <a:lstStyle/>
                    <a:p>
                      <a:pPr algn="ctr"/>
                      <a:r>
                        <a:rPr lang="en-HK" sz="1400" dirty="0">
                          <a:solidFill>
                            <a:schemeClr val="tx1"/>
                          </a:solidFill>
                          <a:latin typeface="Century Gothic" charset="0"/>
                          <a:ea typeface="Century Gothic" charset="0"/>
                          <a:cs typeface="Century Gothic" charset="0"/>
                        </a:rPr>
                        <a:t>Country</a:t>
                      </a:r>
                    </a:p>
                  </a:txBody>
                  <a:tcPr/>
                </a:tc>
                <a:tc>
                  <a:txBody>
                    <a:bodyPr/>
                    <a:lstStyle/>
                    <a:p>
                      <a:pPr algn="ctr"/>
                      <a:r>
                        <a:rPr lang="en-HK" sz="1400" dirty="0">
                          <a:solidFill>
                            <a:schemeClr val="tx1"/>
                          </a:solidFill>
                          <a:latin typeface="Century Gothic" charset="0"/>
                          <a:ea typeface="Century Gothic" charset="0"/>
                          <a:cs typeface="Century Gothic" charset="0"/>
                        </a:rPr>
                        <a:t>No. of Hidden Champions</a:t>
                      </a:r>
                    </a:p>
                  </a:txBody>
                  <a:tcPr/>
                </a:tc>
                <a:tc>
                  <a:txBody>
                    <a:bodyPr/>
                    <a:lstStyle/>
                    <a:p>
                      <a:pPr algn="ctr"/>
                      <a:r>
                        <a:rPr lang="en-HK" sz="1400" dirty="0">
                          <a:solidFill>
                            <a:schemeClr val="tx1"/>
                          </a:solidFill>
                          <a:latin typeface="Century Gothic" charset="0"/>
                          <a:ea typeface="Century Gothic" charset="0"/>
                          <a:cs typeface="Century Gothic" charset="0"/>
                        </a:rPr>
                        <a:t>%</a:t>
                      </a:r>
                    </a:p>
                  </a:txBody>
                  <a:tcPr/>
                </a:tc>
                <a:extLst>
                  <a:ext uri="{0D108BD9-81ED-4DB2-BD59-A6C34878D82A}">
                    <a16:rowId xmlns:a16="http://schemas.microsoft.com/office/drawing/2014/main" val="3709434006"/>
                  </a:ext>
                </a:extLst>
              </a:tr>
              <a:tr h="375491">
                <a:tc>
                  <a:txBody>
                    <a:bodyPr/>
                    <a:lstStyle/>
                    <a:p>
                      <a:pPr marL="180000" algn="l"/>
                      <a:r>
                        <a:rPr lang="en-HK" sz="1400" b="1" dirty="0">
                          <a:latin typeface="Century Gothic" charset="0"/>
                          <a:ea typeface="Century Gothic" charset="0"/>
                          <a:cs typeface="Century Gothic" charset="0"/>
                        </a:rPr>
                        <a:t>Germany</a:t>
                      </a:r>
                    </a:p>
                  </a:txBody>
                  <a:tcPr/>
                </a:tc>
                <a:tc>
                  <a:txBody>
                    <a:bodyPr/>
                    <a:lstStyle/>
                    <a:p>
                      <a:pPr algn="ctr"/>
                      <a:r>
                        <a:rPr lang="en-HK" sz="1400" b="1" dirty="0">
                          <a:latin typeface="Century Gothic" charset="0"/>
                          <a:ea typeface="Century Gothic" charset="0"/>
                          <a:cs typeface="Century Gothic" charset="0"/>
                        </a:rPr>
                        <a:t>1,307</a:t>
                      </a:r>
                    </a:p>
                  </a:txBody>
                  <a:tcPr/>
                </a:tc>
                <a:tc>
                  <a:txBody>
                    <a:bodyPr/>
                    <a:lstStyle/>
                    <a:p>
                      <a:pPr algn="ctr"/>
                      <a:r>
                        <a:rPr lang="en-HK" sz="1400" b="1" dirty="0">
                          <a:latin typeface="Century Gothic" charset="0"/>
                          <a:ea typeface="Century Gothic" charset="0"/>
                          <a:cs typeface="Century Gothic" charset="0"/>
                        </a:rPr>
                        <a:t>47.80%</a:t>
                      </a:r>
                    </a:p>
                  </a:txBody>
                  <a:tcPr/>
                </a:tc>
                <a:extLst>
                  <a:ext uri="{0D108BD9-81ED-4DB2-BD59-A6C34878D82A}">
                    <a16:rowId xmlns:a16="http://schemas.microsoft.com/office/drawing/2014/main" val="349863372"/>
                  </a:ext>
                </a:extLst>
              </a:tr>
              <a:tr h="375491">
                <a:tc>
                  <a:txBody>
                    <a:bodyPr/>
                    <a:lstStyle/>
                    <a:p>
                      <a:pPr marL="180000" algn="l"/>
                      <a:r>
                        <a:rPr lang="en-HK" sz="1400" b="1" dirty="0">
                          <a:latin typeface="Century Gothic" charset="0"/>
                          <a:ea typeface="Century Gothic" charset="0"/>
                          <a:cs typeface="Century Gothic" charset="0"/>
                        </a:rPr>
                        <a:t>USA</a:t>
                      </a:r>
                    </a:p>
                  </a:txBody>
                  <a:tcPr/>
                </a:tc>
                <a:tc>
                  <a:txBody>
                    <a:bodyPr/>
                    <a:lstStyle/>
                    <a:p>
                      <a:pPr algn="ctr"/>
                      <a:r>
                        <a:rPr lang="en-HK" sz="1400" b="1" dirty="0">
                          <a:latin typeface="Century Gothic" charset="0"/>
                          <a:ea typeface="Century Gothic" charset="0"/>
                          <a:cs typeface="Century Gothic" charset="0"/>
                        </a:rPr>
                        <a:t>366</a:t>
                      </a:r>
                    </a:p>
                  </a:txBody>
                  <a:tcPr/>
                </a:tc>
                <a:tc>
                  <a:txBody>
                    <a:bodyPr/>
                    <a:lstStyle/>
                    <a:p>
                      <a:pPr algn="ctr"/>
                      <a:r>
                        <a:rPr lang="en-HK" sz="1400" b="1" dirty="0">
                          <a:latin typeface="Century Gothic" charset="0"/>
                          <a:ea typeface="Century Gothic" charset="0"/>
                          <a:cs typeface="Century Gothic" charset="0"/>
                        </a:rPr>
                        <a:t>13.38%</a:t>
                      </a:r>
                    </a:p>
                  </a:txBody>
                  <a:tcPr/>
                </a:tc>
                <a:extLst>
                  <a:ext uri="{0D108BD9-81ED-4DB2-BD59-A6C34878D82A}">
                    <a16:rowId xmlns:a16="http://schemas.microsoft.com/office/drawing/2014/main" val="2253831112"/>
                  </a:ext>
                </a:extLst>
              </a:tr>
              <a:tr h="375491">
                <a:tc>
                  <a:txBody>
                    <a:bodyPr/>
                    <a:lstStyle/>
                    <a:p>
                      <a:pPr marL="180000" algn="l"/>
                      <a:r>
                        <a:rPr lang="en-HK" sz="1400" b="1" dirty="0">
                          <a:latin typeface="Century Gothic" charset="0"/>
                          <a:ea typeface="Century Gothic" charset="0"/>
                          <a:cs typeface="Century Gothic" charset="0"/>
                        </a:rPr>
                        <a:t>Japan</a:t>
                      </a:r>
                    </a:p>
                  </a:txBody>
                  <a:tcPr/>
                </a:tc>
                <a:tc>
                  <a:txBody>
                    <a:bodyPr/>
                    <a:lstStyle/>
                    <a:p>
                      <a:pPr algn="ctr"/>
                      <a:r>
                        <a:rPr lang="en-HK" sz="1400" b="1" dirty="0">
                          <a:latin typeface="Century Gothic" charset="0"/>
                          <a:ea typeface="Century Gothic" charset="0"/>
                          <a:cs typeface="Century Gothic" charset="0"/>
                        </a:rPr>
                        <a:t>220</a:t>
                      </a:r>
                    </a:p>
                  </a:txBody>
                  <a:tcPr/>
                </a:tc>
                <a:tc>
                  <a:txBody>
                    <a:bodyPr/>
                    <a:lstStyle/>
                    <a:p>
                      <a:pPr algn="ctr"/>
                      <a:r>
                        <a:rPr lang="en-HK" sz="1400" b="1" dirty="0">
                          <a:latin typeface="Century Gothic" charset="0"/>
                          <a:ea typeface="Century Gothic" charset="0"/>
                          <a:cs typeface="Century Gothic" charset="0"/>
                        </a:rPr>
                        <a:t>8.04%</a:t>
                      </a:r>
                    </a:p>
                  </a:txBody>
                  <a:tcPr/>
                </a:tc>
                <a:extLst>
                  <a:ext uri="{0D108BD9-81ED-4DB2-BD59-A6C34878D82A}">
                    <a16:rowId xmlns:a16="http://schemas.microsoft.com/office/drawing/2014/main" val="3478939697"/>
                  </a:ext>
                </a:extLst>
              </a:tr>
              <a:tr h="375491">
                <a:tc>
                  <a:txBody>
                    <a:bodyPr/>
                    <a:lstStyle/>
                    <a:p>
                      <a:pPr marL="180000" algn="l"/>
                      <a:r>
                        <a:rPr lang="en-HK" sz="1400" b="1" dirty="0">
                          <a:latin typeface="Century Gothic" charset="0"/>
                          <a:ea typeface="Century Gothic" charset="0"/>
                          <a:cs typeface="Century Gothic" charset="0"/>
                        </a:rPr>
                        <a:t>China</a:t>
                      </a:r>
                    </a:p>
                  </a:txBody>
                  <a:tcPr/>
                </a:tc>
                <a:tc>
                  <a:txBody>
                    <a:bodyPr/>
                    <a:lstStyle/>
                    <a:p>
                      <a:pPr algn="ctr"/>
                      <a:r>
                        <a:rPr lang="en-HK" sz="1400" b="1" dirty="0">
                          <a:latin typeface="Century Gothic" charset="0"/>
                          <a:ea typeface="Century Gothic" charset="0"/>
                          <a:cs typeface="Century Gothic" charset="0"/>
                        </a:rPr>
                        <a:t>84</a:t>
                      </a:r>
                    </a:p>
                  </a:txBody>
                  <a:tcPr/>
                </a:tc>
                <a:tc>
                  <a:txBody>
                    <a:bodyPr/>
                    <a:lstStyle/>
                    <a:p>
                      <a:pPr algn="ctr"/>
                      <a:r>
                        <a:rPr lang="en-HK" sz="1400" b="1" dirty="0">
                          <a:latin typeface="Century Gothic" charset="0"/>
                          <a:ea typeface="Century Gothic" charset="0"/>
                          <a:cs typeface="Century Gothic" charset="0"/>
                        </a:rPr>
                        <a:t>3.07%</a:t>
                      </a:r>
                    </a:p>
                  </a:txBody>
                  <a:tcPr/>
                </a:tc>
                <a:extLst>
                  <a:ext uri="{0D108BD9-81ED-4DB2-BD59-A6C34878D82A}">
                    <a16:rowId xmlns:a16="http://schemas.microsoft.com/office/drawing/2014/main" val="1858837034"/>
                  </a:ext>
                </a:extLst>
              </a:tr>
              <a:tr h="375491">
                <a:tc>
                  <a:txBody>
                    <a:bodyPr/>
                    <a:lstStyle/>
                    <a:p>
                      <a:pPr marL="180000" algn="l"/>
                      <a:r>
                        <a:rPr lang="en-HK" sz="1400" b="1" dirty="0">
                          <a:latin typeface="Century Gothic" charset="0"/>
                          <a:ea typeface="Century Gothic" charset="0"/>
                          <a:cs typeface="Century Gothic" charset="0"/>
                        </a:rPr>
                        <a:t>Italy</a:t>
                      </a:r>
                    </a:p>
                  </a:txBody>
                  <a:tcPr/>
                </a:tc>
                <a:tc>
                  <a:txBody>
                    <a:bodyPr/>
                    <a:lstStyle/>
                    <a:p>
                      <a:pPr algn="ctr"/>
                      <a:r>
                        <a:rPr lang="en-HK" sz="1400" b="1" dirty="0">
                          <a:latin typeface="Century Gothic" charset="0"/>
                          <a:ea typeface="Century Gothic" charset="0"/>
                          <a:cs typeface="Century Gothic" charset="0"/>
                        </a:rPr>
                        <a:t>76</a:t>
                      </a:r>
                    </a:p>
                  </a:txBody>
                  <a:tcPr/>
                </a:tc>
                <a:tc>
                  <a:txBody>
                    <a:bodyPr/>
                    <a:lstStyle/>
                    <a:p>
                      <a:pPr algn="ctr"/>
                      <a:r>
                        <a:rPr lang="en-HK" sz="1400" b="1" dirty="0">
                          <a:latin typeface="Century Gothic" charset="0"/>
                          <a:ea typeface="Century Gothic" charset="0"/>
                          <a:cs typeface="Century Gothic" charset="0"/>
                        </a:rPr>
                        <a:t>2.77%</a:t>
                      </a:r>
                    </a:p>
                  </a:txBody>
                  <a:tcPr/>
                </a:tc>
                <a:extLst>
                  <a:ext uri="{0D108BD9-81ED-4DB2-BD59-A6C34878D82A}">
                    <a16:rowId xmlns:a16="http://schemas.microsoft.com/office/drawing/2014/main" val="322867290"/>
                  </a:ext>
                </a:extLst>
              </a:tr>
              <a:tr h="375491">
                <a:tc>
                  <a:txBody>
                    <a:bodyPr/>
                    <a:lstStyle/>
                    <a:p>
                      <a:pPr marL="180000" algn="l"/>
                      <a:r>
                        <a:rPr lang="en-HK" sz="1400" b="1" dirty="0">
                          <a:latin typeface="Century Gothic" charset="0"/>
                          <a:ea typeface="Century Gothic" charset="0"/>
                          <a:cs typeface="Century Gothic" charset="0"/>
                        </a:rPr>
                        <a:t>France</a:t>
                      </a:r>
                    </a:p>
                  </a:txBody>
                  <a:tcPr/>
                </a:tc>
                <a:tc>
                  <a:txBody>
                    <a:bodyPr/>
                    <a:lstStyle/>
                    <a:p>
                      <a:pPr algn="ctr"/>
                      <a:r>
                        <a:rPr lang="en-HK" sz="1400" b="1" dirty="0">
                          <a:latin typeface="Century Gothic" charset="0"/>
                          <a:ea typeface="Century Gothic" charset="0"/>
                          <a:cs typeface="Century Gothic" charset="0"/>
                        </a:rPr>
                        <a:t>75</a:t>
                      </a:r>
                    </a:p>
                  </a:txBody>
                  <a:tcPr/>
                </a:tc>
                <a:tc>
                  <a:txBody>
                    <a:bodyPr/>
                    <a:lstStyle/>
                    <a:p>
                      <a:pPr algn="ctr"/>
                      <a:r>
                        <a:rPr lang="en-HK" sz="1400" b="1" dirty="0">
                          <a:latin typeface="Century Gothic" charset="0"/>
                          <a:ea typeface="Century Gothic" charset="0"/>
                          <a:cs typeface="Century Gothic" charset="0"/>
                        </a:rPr>
                        <a:t>2.74%</a:t>
                      </a:r>
                    </a:p>
                  </a:txBody>
                  <a:tcPr/>
                </a:tc>
                <a:extLst>
                  <a:ext uri="{0D108BD9-81ED-4DB2-BD59-A6C34878D82A}">
                    <a16:rowId xmlns:a16="http://schemas.microsoft.com/office/drawing/2014/main" val="4124777426"/>
                  </a:ext>
                </a:extLst>
              </a:tr>
              <a:tr h="375491">
                <a:tc>
                  <a:txBody>
                    <a:bodyPr/>
                    <a:lstStyle/>
                    <a:p>
                      <a:pPr marL="180000" algn="l"/>
                      <a:r>
                        <a:rPr lang="en-HK" sz="1400" b="1" dirty="0">
                          <a:latin typeface="Century Gothic" charset="0"/>
                          <a:ea typeface="Century Gothic" charset="0"/>
                          <a:cs typeface="Century Gothic" charset="0"/>
                        </a:rPr>
                        <a:t>UK</a:t>
                      </a:r>
                    </a:p>
                  </a:txBody>
                  <a:tcPr/>
                </a:tc>
                <a:tc>
                  <a:txBody>
                    <a:bodyPr/>
                    <a:lstStyle/>
                    <a:p>
                      <a:pPr algn="ctr"/>
                      <a:r>
                        <a:rPr lang="en-HK" sz="1400" b="1" dirty="0">
                          <a:latin typeface="Century Gothic" charset="0"/>
                          <a:ea typeface="Century Gothic" charset="0"/>
                          <a:cs typeface="Century Gothic" charset="0"/>
                        </a:rPr>
                        <a:t>67</a:t>
                      </a:r>
                    </a:p>
                  </a:txBody>
                  <a:tcPr/>
                </a:tc>
                <a:tc>
                  <a:txBody>
                    <a:bodyPr/>
                    <a:lstStyle/>
                    <a:p>
                      <a:pPr algn="ctr"/>
                      <a:r>
                        <a:rPr lang="en-HK" sz="1400" b="1" dirty="0">
                          <a:latin typeface="Century Gothic" charset="0"/>
                          <a:ea typeface="Century Gothic" charset="0"/>
                          <a:cs typeface="Century Gothic" charset="0"/>
                        </a:rPr>
                        <a:t>2.45%</a:t>
                      </a:r>
                    </a:p>
                  </a:txBody>
                  <a:tcPr/>
                </a:tc>
                <a:extLst>
                  <a:ext uri="{0D108BD9-81ED-4DB2-BD59-A6C34878D82A}">
                    <a16:rowId xmlns:a16="http://schemas.microsoft.com/office/drawing/2014/main" val="3064180059"/>
                  </a:ext>
                </a:extLst>
              </a:tr>
              <a:tr h="375491">
                <a:tc>
                  <a:txBody>
                    <a:bodyPr/>
                    <a:lstStyle/>
                    <a:p>
                      <a:pPr marL="180000" algn="l"/>
                      <a:r>
                        <a:rPr lang="en-HK" sz="1400" b="1" dirty="0">
                          <a:latin typeface="Century Gothic" charset="0"/>
                          <a:ea typeface="Century Gothic" charset="0"/>
                          <a:cs typeface="Century Gothic" charset="0"/>
                        </a:rPr>
                        <a:t>Korea</a:t>
                      </a:r>
                    </a:p>
                  </a:txBody>
                  <a:tcPr/>
                </a:tc>
                <a:tc>
                  <a:txBody>
                    <a:bodyPr/>
                    <a:lstStyle/>
                    <a:p>
                      <a:pPr algn="ctr"/>
                      <a:r>
                        <a:rPr lang="en-HK" sz="1400" b="1" dirty="0">
                          <a:latin typeface="Century Gothic" charset="0"/>
                          <a:ea typeface="Century Gothic" charset="0"/>
                          <a:cs typeface="Century Gothic" charset="0"/>
                        </a:rPr>
                        <a:t>23</a:t>
                      </a:r>
                    </a:p>
                  </a:txBody>
                  <a:tcPr/>
                </a:tc>
                <a:tc>
                  <a:txBody>
                    <a:bodyPr/>
                    <a:lstStyle/>
                    <a:p>
                      <a:pPr algn="ctr"/>
                      <a:r>
                        <a:rPr lang="en-HK" sz="1400" b="1" dirty="0">
                          <a:latin typeface="Century Gothic" charset="0"/>
                          <a:ea typeface="Century Gothic" charset="0"/>
                          <a:cs typeface="Century Gothic" charset="0"/>
                        </a:rPr>
                        <a:t>0.84%</a:t>
                      </a:r>
                    </a:p>
                  </a:txBody>
                  <a:tcPr/>
                </a:tc>
                <a:extLst>
                  <a:ext uri="{0D108BD9-81ED-4DB2-BD59-A6C34878D82A}">
                    <a16:rowId xmlns:a16="http://schemas.microsoft.com/office/drawing/2014/main" val="1522495257"/>
                  </a:ext>
                </a:extLst>
              </a:tr>
              <a:tr h="375491">
                <a:tc>
                  <a:txBody>
                    <a:bodyPr/>
                    <a:lstStyle/>
                    <a:p>
                      <a:pPr marL="180000" algn="l"/>
                      <a:r>
                        <a:rPr lang="en-HK" sz="1400" b="1" dirty="0">
                          <a:latin typeface="Century Gothic" charset="0"/>
                          <a:ea typeface="Century Gothic" charset="0"/>
                          <a:cs typeface="Century Gothic" charset="0"/>
                        </a:rPr>
                        <a:t>Russia</a:t>
                      </a:r>
                    </a:p>
                  </a:txBody>
                  <a:tcPr/>
                </a:tc>
                <a:tc>
                  <a:txBody>
                    <a:bodyPr/>
                    <a:lstStyle/>
                    <a:p>
                      <a:pPr algn="ctr"/>
                      <a:r>
                        <a:rPr lang="en-HK" sz="1400" b="1" dirty="0">
                          <a:latin typeface="Century Gothic" charset="0"/>
                          <a:ea typeface="Century Gothic" charset="0"/>
                          <a:cs typeface="Century Gothic" charset="0"/>
                        </a:rPr>
                        <a:t>14</a:t>
                      </a:r>
                    </a:p>
                  </a:txBody>
                  <a:tcPr/>
                </a:tc>
                <a:tc>
                  <a:txBody>
                    <a:bodyPr/>
                    <a:lstStyle/>
                    <a:p>
                      <a:pPr algn="ctr"/>
                      <a:r>
                        <a:rPr lang="en-HK" sz="1400" b="1" dirty="0">
                          <a:latin typeface="Century Gothic" charset="0"/>
                          <a:ea typeface="Century Gothic" charset="0"/>
                          <a:cs typeface="Century Gothic" charset="0"/>
                        </a:rPr>
                        <a:t>0.51%</a:t>
                      </a:r>
                    </a:p>
                  </a:txBody>
                  <a:tcPr/>
                </a:tc>
                <a:extLst>
                  <a:ext uri="{0D108BD9-81ED-4DB2-BD59-A6C34878D82A}">
                    <a16:rowId xmlns:a16="http://schemas.microsoft.com/office/drawing/2014/main" val="2673023116"/>
                  </a:ext>
                </a:extLst>
              </a:tr>
              <a:tr h="375491">
                <a:tc>
                  <a:txBody>
                    <a:bodyPr/>
                    <a:lstStyle/>
                    <a:p>
                      <a:pPr marL="180000" algn="l"/>
                      <a:r>
                        <a:rPr lang="en-HK" sz="1400" b="1" dirty="0">
                          <a:latin typeface="Century Gothic" charset="0"/>
                          <a:ea typeface="Century Gothic" charset="0"/>
                          <a:cs typeface="Century Gothic" charset="0"/>
                        </a:rPr>
                        <a:t>Spain</a:t>
                      </a:r>
                    </a:p>
                  </a:txBody>
                  <a:tcPr/>
                </a:tc>
                <a:tc>
                  <a:txBody>
                    <a:bodyPr/>
                    <a:lstStyle/>
                    <a:p>
                      <a:pPr algn="ctr"/>
                      <a:r>
                        <a:rPr lang="en-HK" sz="1400" b="1" dirty="0">
                          <a:latin typeface="Century Gothic" charset="0"/>
                          <a:ea typeface="Century Gothic" charset="0"/>
                          <a:cs typeface="Century Gothic" charset="0"/>
                        </a:rPr>
                        <a:t>11</a:t>
                      </a:r>
                    </a:p>
                  </a:txBody>
                  <a:tcPr/>
                </a:tc>
                <a:tc>
                  <a:txBody>
                    <a:bodyPr/>
                    <a:lstStyle/>
                    <a:p>
                      <a:pPr algn="ctr"/>
                      <a:r>
                        <a:rPr lang="en-HK" sz="1400" b="1" dirty="0">
                          <a:latin typeface="Century Gothic" charset="0"/>
                          <a:ea typeface="Century Gothic" charset="0"/>
                          <a:cs typeface="Century Gothic" charset="0"/>
                        </a:rPr>
                        <a:t>0.40%</a:t>
                      </a:r>
                    </a:p>
                  </a:txBody>
                  <a:tcPr/>
                </a:tc>
                <a:extLst>
                  <a:ext uri="{0D108BD9-81ED-4DB2-BD59-A6C34878D82A}">
                    <a16:rowId xmlns:a16="http://schemas.microsoft.com/office/drawing/2014/main" val="1672997929"/>
                  </a:ext>
                </a:extLst>
              </a:tr>
            </a:tbl>
          </a:graphicData>
        </a:graphic>
      </p:graphicFrame>
      <p:sp>
        <p:nvSpPr>
          <p:cNvPr id="4" name="Text Placeholder 2">
            <a:extLst>
              <a:ext uri="{FF2B5EF4-FFF2-40B4-BE49-F238E27FC236}">
                <a16:creationId xmlns:a16="http://schemas.microsoft.com/office/drawing/2014/main" id="{3E8933D8-4328-433E-BBEB-4B2167DD41B3}"/>
              </a:ext>
            </a:extLst>
          </p:cNvPr>
          <p:cNvSpPr txBox="1">
            <a:spLocks/>
          </p:cNvSpPr>
          <p:nvPr/>
        </p:nvSpPr>
        <p:spPr>
          <a:xfrm>
            <a:off x="1249478" y="819349"/>
            <a:ext cx="5157787" cy="1033084"/>
          </a:xfrm>
          <a:prstGeom prst="rect">
            <a:avLst/>
          </a:prstGeom>
        </p:spPr>
        <p:txBody>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buNone/>
            </a:pPr>
            <a:r>
              <a:rPr lang="zh-TW" altLang="en-US" b="1" dirty="0">
                <a:solidFill>
                  <a:schemeClr val="accent1"/>
                </a:solidFill>
                <a:latin typeface="Microsoft JhengHei" charset="-120"/>
                <a:ea typeface="Microsoft JhengHei" charset="-120"/>
                <a:cs typeface="Microsoft JhengHei" charset="-120"/>
              </a:rPr>
              <a:t>隱形冠軍企業表 </a:t>
            </a:r>
            <a:br>
              <a:rPr lang="en-US" altLang="zh-TW" b="1" dirty="0">
                <a:solidFill>
                  <a:schemeClr val="accent1"/>
                </a:solidFill>
                <a:latin typeface="Microsoft JhengHei" charset="-120"/>
                <a:ea typeface="Microsoft JhengHei" charset="-120"/>
                <a:cs typeface="Microsoft JhengHei" charset="-120"/>
              </a:rPr>
            </a:br>
            <a:r>
              <a:rPr lang="en-HK" altLang="zh-TW" sz="1800" b="1" dirty="0">
                <a:solidFill>
                  <a:srgbClr val="FFFF00"/>
                </a:solidFill>
                <a:latin typeface="Microsoft JhengHei" charset="-120"/>
                <a:ea typeface="Microsoft JhengHei" charset="-120"/>
                <a:cs typeface="Microsoft JhengHei" charset="-120"/>
              </a:rPr>
              <a:t>No. of Champions: 2,734</a:t>
            </a:r>
            <a:endParaRPr lang="en-HK" sz="1800" b="1" dirty="0">
              <a:solidFill>
                <a:srgbClr val="FFFF00"/>
              </a:solidFill>
              <a:latin typeface="Microsoft JhengHei" charset="-120"/>
              <a:ea typeface="Microsoft JhengHei" charset="-120"/>
              <a:cs typeface="Microsoft JhengHei" charset="-120"/>
            </a:endParaRPr>
          </a:p>
        </p:txBody>
      </p:sp>
      <p:sp>
        <p:nvSpPr>
          <p:cNvPr id="5" name="Rectangle 4"/>
          <p:cNvSpPr/>
          <p:nvPr/>
        </p:nvSpPr>
        <p:spPr>
          <a:xfrm>
            <a:off x="5801912" y="1123452"/>
            <a:ext cx="3262432" cy="400110"/>
          </a:xfrm>
          <a:prstGeom prst="rect">
            <a:avLst/>
          </a:prstGeom>
        </p:spPr>
        <p:txBody>
          <a:bodyPr wrap="none">
            <a:spAutoFit/>
          </a:bodyPr>
          <a:lstStyle/>
          <a:p>
            <a:r>
              <a:rPr lang="zh-TW" altLang="en-US" sz="2000" b="1">
                <a:latin typeface="Microsoft JhengHei" charset="-120"/>
                <a:ea typeface="Microsoft JhengHei" charset="-120"/>
                <a:cs typeface="Microsoft JhengHei" charset="-120"/>
              </a:rPr>
              <a:t>部份佔全球半壁江山的企業</a:t>
            </a:r>
            <a:endParaRPr lang="en-HK" sz="2000" b="1" dirty="0">
              <a:latin typeface="Microsoft JhengHei" charset="-120"/>
              <a:ea typeface="Microsoft JhengHei" charset="-120"/>
              <a:cs typeface="Microsoft JhengHei" charset="-120"/>
            </a:endParaRPr>
          </a:p>
        </p:txBody>
      </p:sp>
      <p:pic>
        <p:nvPicPr>
          <p:cNvPr id="6" name="Picture 5"/>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40000"/>
                    </a14:imgEffect>
                  </a14:imgLayer>
                </a14:imgProps>
              </a:ext>
            </a:extLst>
          </a:blip>
          <a:srcRect l="22917" t="7258" r="21458" b="1943"/>
          <a:stretch/>
        </p:blipFill>
        <p:spPr>
          <a:xfrm>
            <a:off x="4259345" y="1040164"/>
            <a:ext cx="1367527" cy="966796"/>
          </a:xfrm>
          <a:prstGeom prst="rect">
            <a:avLst/>
          </a:prstGeom>
        </p:spPr>
      </p:pic>
      <p:pic>
        <p:nvPicPr>
          <p:cNvPr id="7" name="Picture 6"/>
          <p:cNvPicPr>
            <a:picLocks noChangeAspect="1"/>
          </p:cNvPicPr>
          <p:nvPr/>
        </p:nvPicPr>
        <p:blipFill>
          <a:blip r:embed="rId6"/>
          <a:stretch>
            <a:fillRect/>
          </a:stretch>
        </p:blipFill>
        <p:spPr>
          <a:xfrm>
            <a:off x="9465258" y="747005"/>
            <a:ext cx="1134744" cy="1134744"/>
          </a:xfrm>
          <a:prstGeom prst="rect">
            <a:avLst/>
          </a:prstGeom>
        </p:spPr>
      </p:pic>
      <p:pic>
        <p:nvPicPr>
          <p:cNvPr id="9" name="圖片 18">
            <a:extLst>
              <a:ext uri="{FF2B5EF4-FFF2-40B4-BE49-F238E27FC236}">
                <a16:creationId xmlns:a16="http://schemas.microsoft.com/office/drawing/2014/main" id="{063B9A5F-6039-469C-8C39-1C0C2BD891D3}"/>
              </a:ext>
            </a:extLst>
          </p:cNvPr>
          <p:cNvPicPr>
            <a:picLocks noChangeAspect="1"/>
          </p:cNvPicPr>
          <p:nvPr/>
        </p:nvPicPr>
        <p:blipFill>
          <a:blip r:embed="rId7"/>
          <a:stretch>
            <a:fillRect/>
          </a:stretch>
        </p:blipFill>
        <p:spPr>
          <a:xfrm>
            <a:off x="11522044" y="7018"/>
            <a:ext cx="583433" cy="583532"/>
          </a:xfrm>
          <a:prstGeom prst="rect">
            <a:avLst/>
          </a:prstGeom>
        </p:spPr>
      </p:pic>
    </p:spTree>
    <p:extLst>
      <p:ext uri="{BB962C8B-B14F-4D97-AF65-F5344CB8AC3E}">
        <p14:creationId xmlns:p14="http://schemas.microsoft.com/office/powerpoint/2010/main" val="2014580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14122F23-3E9F-4852-B56A-4F5152D3E220}"/>
              </a:ext>
            </a:extLst>
          </p:cNvPr>
          <p:cNvGraphicFramePr>
            <a:graphicFrameLocks noGrp="1"/>
          </p:cNvGraphicFramePr>
          <p:nvPr>
            <p:extLst>
              <p:ext uri="{D42A27DB-BD31-4B8C-83A1-F6EECF244321}">
                <p14:modId xmlns:p14="http://schemas.microsoft.com/office/powerpoint/2010/main" val="2974179058"/>
              </p:ext>
            </p:extLst>
          </p:nvPr>
        </p:nvGraphicFramePr>
        <p:xfrm>
          <a:off x="1157037" y="1379621"/>
          <a:ext cx="10020300" cy="4758393"/>
        </p:xfrm>
        <a:graphic>
          <a:graphicData uri="http://schemas.openxmlformats.org/drawingml/2006/table">
            <a:tbl>
              <a:tblPr firstRow="1" bandRow="1">
                <a:tableStyleId>{21E4AEA4-8DFA-4A89-87EB-49C32662AFE0}</a:tableStyleId>
              </a:tblPr>
              <a:tblGrid>
                <a:gridCol w="2133600">
                  <a:extLst>
                    <a:ext uri="{9D8B030D-6E8A-4147-A177-3AD203B41FA5}">
                      <a16:colId xmlns:a16="http://schemas.microsoft.com/office/drawing/2014/main" val="1472149333"/>
                    </a:ext>
                  </a:extLst>
                </a:gridCol>
                <a:gridCol w="2164232">
                  <a:extLst>
                    <a:ext uri="{9D8B030D-6E8A-4147-A177-3AD203B41FA5}">
                      <a16:colId xmlns:a16="http://schemas.microsoft.com/office/drawing/2014/main" val="2789316155"/>
                    </a:ext>
                  </a:extLst>
                </a:gridCol>
                <a:gridCol w="4183117">
                  <a:extLst>
                    <a:ext uri="{9D8B030D-6E8A-4147-A177-3AD203B41FA5}">
                      <a16:colId xmlns:a16="http://schemas.microsoft.com/office/drawing/2014/main" val="71871708"/>
                    </a:ext>
                  </a:extLst>
                </a:gridCol>
                <a:gridCol w="1539351">
                  <a:extLst>
                    <a:ext uri="{9D8B030D-6E8A-4147-A177-3AD203B41FA5}">
                      <a16:colId xmlns:a16="http://schemas.microsoft.com/office/drawing/2014/main" val="1545382696"/>
                    </a:ext>
                  </a:extLst>
                </a:gridCol>
              </a:tblGrid>
              <a:tr h="801235">
                <a:tc>
                  <a:txBody>
                    <a:bodyPr/>
                    <a:lstStyle/>
                    <a:p>
                      <a:pPr algn="ctr"/>
                      <a:r>
                        <a:rPr lang="en-HK" sz="1400" dirty="0">
                          <a:latin typeface="Century Gothic" charset="0"/>
                          <a:ea typeface="Century Gothic" charset="0"/>
                          <a:cs typeface="Century Gothic" charset="0"/>
                        </a:rPr>
                        <a:t>Company</a:t>
                      </a:r>
                      <a:endParaRPr lang="en-HK" sz="1400" dirty="0">
                        <a:solidFill>
                          <a:schemeClr val="tx1"/>
                        </a:solidFill>
                        <a:latin typeface="Century Gothic" charset="0"/>
                        <a:ea typeface="Century Gothic" charset="0"/>
                        <a:cs typeface="Century Gothic" charset="0"/>
                      </a:endParaRPr>
                    </a:p>
                  </a:txBody>
                  <a:tcPr/>
                </a:tc>
                <a:tc>
                  <a:txBody>
                    <a:bodyPr/>
                    <a:lstStyle/>
                    <a:p>
                      <a:pPr algn="ctr"/>
                      <a:r>
                        <a:rPr lang="zh-TW" altLang="en-US" sz="1400" dirty="0">
                          <a:latin typeface="Microsoft JhengHei" charset="-120"/>
                          <a:ea typeface="Microsoft JhengHei" charset="-120"/>
                          <a:cs typeface="Microsoft JhengHei" charset="-120"/>
                        </a:rPr>
                        <a:t>主要產品</a:t>
                      </a:r>
                      <a:endParaRPr lang="en-HK" sz="1400" dirty="0">
                        <a:solidFill>
                          <a:schemeClr val="tx1"/>
                        </a:solidFill>
                        <a:latin typeface="Microsoft JhengHei" charset="-120"/>
                        <a:ea typeface="Microsoft JhengHei" charset="-120"/>
                        <a:cs typeface="Microsoft JhengHei" charset="-120"/>
                      </a:endParaRPr>
                    </a:p>
                  </a:txBody>
                  <a:tcPr/>
                </a:tc>
                <a:tc>
                  <a:txBody>
                    <a:bodyPr/>
                    <a:lstStyle/>
                    <a:p>
                      <a:pPr algn="ctr"/>
                      <a:r>
                        <a:rPr lang="en-HK" sz="1400" dirty="0">
                          <a:latin typeface="Century Gothic" charset="0"/>
                          <a:ea typeface="Century Gothic" charset="0"/>
                          <a:cs typeface="Century Gothic" charset="0"/>
                        </a:rPr>
                        <a:t>Main product</a:t>
                      </a:r>
                      <a:endParaRPr lang="en-HK" sz="1400" dirty="0">
                        <a:solidFill>
                          <a:schemeClr val="tx1"/>
                        </a:solidFill>
                        <a:latin typeface="Century Gothic" charset="0"/>
                        <a:ea typeface="Century Gothic" charset="0"/>
                        <a:cs typeface="Century Gothic" charset="0"/>
                      </a:endParaRPr>
                    </a:p>
                  </a:txBody>
                  <a:tcPr/>
                </a:tc>
                <a:tc>
                  <a:txBody>
                    <a:bodyPr/>
                    <a:lstStyle/>
                    <a:p>
                      <a:pPr algn="ctr"/>
                      <a:r>
                        <a:rPr lang="en-HK" sz="1400" dirty="0">
                          <a:latin typeface="Century Gothic" charset="0"/>
                          <a:ea typeface="Century Gothic" charset="0"/>
                          <a:cs typeface="Century Gothic" charset="0"/>
                        </a:rPr>
                        <a:t>World Market Share</a:t>
                      </a:r>
                      <a:endParaRPr lang="en-HK" sz="1400" dirty="0">
                        <a:solidFill>
                          <a:schemeClr val="tx1"/>
                        </a:solidFill>
                        <a:latin typeface="Century Gothic" charset="0"/>
                        <a:ea typeface="Century Gothic" charset="0"/>
                        <a:cs typeface="Century Gothic" charset="0"/>
                      </a:endParaRPr>
                    </a:p>
                  </a:txBody>
                  <a:tcPr/>
                </a:tc>
                <a:extLst>
                  <a:ext uri="{0D108BD9-81ED-4DB2-BD59-A6C34878D82A}">
                    <a16:rowId xmlns:a16="http://schemas.microsoft.com/office/drawing/2014/main" val="1161274253"/>
                  </a:ext>
                </a:extLst>
              </a:tr>
              <a:tr h="373158">
                <a:tc>
                  <a:txBody>
                    <a:bodyPr/>
                    <a:lstStyle/>
                    <a:p>
                      <a:r>
                        <a:rPr lang="en-HK" sz="1400" dirty="0">
                          <a:latin typeface="Century Gothic" charset="0"/>
                          <a:ea typeface="Century Gothic" charset="0"/>
                          <a:cs typeface="Century Gothic" charset="0"/>
                        </a:rPr>
                        <a:t>Dr Suwelack</a:t>
                      </a:r>
                    </a:p>
                  </a:txBody>
                  <a:tcPr/>
                </a:tc>
                <a:tc>
                  <a:txBody>
                    <a:bodyPr/>
                    <a:lstStyle/>
                    <a:p>
                      <a:r>
                        <a:rPr lang="zh-TW" altLang="en-US" sz="1400" dirty="0">
                          <a:latin typeface="Microsoft JhengHei" charset="-120"/>
                          <a:ea typeface="Microsoft JhengHei" charset="-120"/>
                          <a:cs typeface="Microsoft JhengHei" charset="-120"/>
                        </a:rPr>
                        <a:t>膠原蛋白</a:t>
                      </a:r>
                      <a:endParaRPr lang="en-HK" sz="1400" dirty="0">
                        <a:latin typeface="Microsoft JhengHei" charset="-120"/>
                        <a:ea typeface="Microsoft JhengHei" charset="-120"/>
                        <a:cs typeface="Microsoft JhengHei" charset="-120"/>
                      </a:endParaRPr>
                    </a:p>
                  </a:txBody>
                  <a:tcPr/>
                </a:tc>
                <a:tc>
                  <a:txBody>
                    <a:bodyPr/>
                    <a:lstStyle/>
                    <a:p>
                      <a:r>
                        <a:rPr lang="en-HK" sz="1400" dirty="0">
                          <a:latin typeface="Century Gothic" charset="0"/>
                          <a:ea typeface="Century Gothic" charset="0"/>
                          <a:cs typeface="Century Gothic" charset="0"/>
                        </a:rPr>
                        <a:t>Collagen</a:t>
                      </a:r>
                    </a:p>
                  </a:txBody>
                  <a:tcPr/>
                </a:tc>
                <a:tc>
                  <a:txBody>
                    <a:bodyPr/>
                    <a:lstStyle/>
                    <a:p>
                      <a:r>
                        <a:rPr lang="en-HK" sz="1400" dirty="0">
                          <a:latin typeface="Century Gothic" charset="0"/>
                          <a:ea typeface="Century Gothic" charset="0"/>
                          <a:cs typeface="Century Gothic" charset="0"/>
                        </a:rPr>
                        <a:t>100%</a:t>
                      </a:r>
                    </a:p>
                  </a:txBody>
                  <a:tcPr/>
                </a:tc>
                <a:extLst>
                  <a:ext uri="{0D108BD9-81ED-4DB2-BD59-A6C34878D82A}">
                    <a16:rowId xmlns:a16="http://schemas.microsoft.com/office/drawing/2014/main" val="1427624491"/>
                  </a:ext>
                </a:extLst>
              </a:tr>
              <a:tr h="356706">
                <a:tc>
                  <a:txBody>
                    <a:bodyPr/>
                    <a:lstStyle/>
                    <a:p>
                      <a:r>
                        <a:rPr lang="en-HK" sz="1400" dirty="0">
                          <a:latin typeface="Century Gothic" charset="0"/>
                          <a:ea typeface="Century Gothic" charset="0"/>
                          <a:cs typeface="Century Gothic" charset="0"/>
                        </a:rPr>
                        <a:t>SkySails</a:t>
                      </a:r>
                    </a:p>
                  </a:txBody>
                  <a:tcPr/>
                </a:tc>
                <a:tc>
                  <a:txBody>
                    <a:bodyPr/>
                    <a:lstStyle/>
                    <a:p>
                      <a:r>
                        <a:rPr lang="zh-TW" altLang="en-US" sz="1400" dirty="0">
                          <a:latin typeface="Microsoft JhengHei" charset="-120"/>
                          <a:ea typeface="Microsoft JhengHei" charset="-120"/>
                          <a:cs typeface="Microsoft JhengHei" charset="-120"/>
                        </a:rPr>
                        <a:t>拖曳風箏輔助動力系統</a:t>
                      </a:r>
                      <a:endParaRPr lang="en-HK" sz="1400" dirty="0">
                        <a:latin typeface="Microsoft JhengHei" charset="-120"/>
                        <a:ea typeface="Microsoft JhengHei" charset="-120"/>
                        <a:cs typeface="Microsoft JhengHei" charset="-120"/>
                      </a:endParaRPr>
                    </a:p>
                  </a:txBody>
                  <a:tcPr/>
                </a:tc>
                <a:tc>
                  <a:txBody>
                    <a:bodyPr/>
                    <a:lstStyle/>
                    <a:p>
                      <a:r>
                        <a:rPr lang="en-HK" sz="1400" dirty="0">
                          <a:latin typeface="Century Gothic" charset="0"/>
                          <a:ea typeface="Century Gothic" charset="0"/>
                          <a:cs typeface="Century Gothic" charset="0"/>
                        </a:rPr>
                        <a:t>Towing kite wind Propulsion system</a:t>
                      </a:r>
                    </a:p>
                  </a:txBody>
                  <a:tcPr/>
                </a:tc>
                <a:tc>
                  <a:txBody>
                    <a:bodyPr/>
                    <a:lstStyle/>
                    <a:p>
                      <a:r>
                        <a:rPr lang="en-HK" sz="1400" dirty="0">
                          <a:latin typeface="Century Gothic" charset="0"/>
                          <a:ea typeface="Century Gothic" charset="0"/>
                          <a:cs typeface="Century Gothic" charset="0"/>
                        </a:rPr>
                        <a:t>100%</a:t>
                      </a:r>
                    </a:p>
                  </a:txBody>
                  <a:tcPr/>
                </a:tc>
                <a:extLst>
                  <a:ext uri="{0D108BD9-81ED-4DB2-BD59-A6C34878D82A}">
                    <a16:rowId xmlns:a16="http://schemas.microsoft.com/office/drawing/2014/main" val="2805468218"/>
                  </a:ext>
                </a:extLst>
              </a:tr>
              <a:tr h="356706">
                <a:tc>
                  <a:txBody>
                    <a:bodyPr/>
                    <a:lstStyle/>
                    <a:p>
                      <a:r>
                        <a:rPr lang="en-HK" sz="1400" dirty="0">
                          <a:latin typeface="Century Gothic" charset="0"/>
                          <a:ea typeface="Century Gothic" charset="0"/>
                          <a:cs typeface="Century Gothic" charset="0"/>
                        </a:rPr>
                        <a:t>Gerriets</a:t>
                      </a:r>
                    </a:p>
                  </a:txBody>
                  <a:tcPr/>
                </a:tc>
                <a:tc>
                  <a:txBody>
                    <a:bodyPr/>
                    <a:lstStyle/>
                    <a:p>
                      <a:r>
                        <a:rPr lang="zh-TW" altLang="en-US" sz="1400" dirty="0">
                          <a:latin typeface="Microsoft JhengHei" charset="-120"/>
                          <a:ea typeface="Microsoft JhengHei" charset="-120"/>
                          <a:cs typeface="Microsoft JhengHei" charset="-120"/>
                        </a:rPr>
                        <a:t>戲院布幕與舞台布景</a:t>
                      </a:r>
                      <a:endParaRPr lang="en-HK" sz="1400" dirty="0">
                        <a:latin typeface="Microsoft JhengHei" charset="-120"/>
                        <a:ea typeface="Microsoft JhengHei" charset="-120"/>
                        <a:cs typeface="Microsoft JhengHei" charset="-120"/>
                      </a:endParaRPr>
                    </a:p>
                  </a:txBody>
                  <a:tcPr/>
                </a:tc>
                <a:tc>
                  <a:txBody>
                    <a:bodyPr/>
                    <a:lstStyle/>
                    <a:p>
                      <a:r>
                        <a:rPr lang="en-HK" sz="1400" dirty="0">
                          <a:latin typeface="Century Gothic" charset="0"/>
                          <a:ea typeface="Century Gothic" charset="0"/>
                          <a:cs typeface="Century Gothic" charset="0"/>
                        </a:rPr>
                        <a:t>Theater curtains, stage equipment</a:t>
                      </a:r>
                    </a:p>
                  </a:txBody>
                  <a:tcPr/>
                </a:tc>
                <a:tc>
                  <a:txBody>
                    <a:bodyPr/>
                    <a:lstStyle/>
                    <a:p>
                      <a:r>
                        <a:rPr lang="en-HK" sz="1400" dirty="0">
                          <a:latin typeface="Century Gothic" charset="0"/>
                          <a:ea typeface="Century Gothic" charset="0"/>
                          <a:cs typeface="Century Gothic" charset="0"/>
                        </a:rPr>
                        <a:t>100%</a:t>
                      </a:r>
                    </a:p>
                  </a:txBody>
                  <a:tcPr/>
                </a:tc>
                <a:extLst>
                  <a:ext uri="{0D108BD9-81ED-4DB2-BD59-A6C34878D82A}">
                    <a16:rowId xmlns:a16="http://schemas.microsoft.com/office/drawing/2014/main" val="2123089973"/>
                  </a:ext>
                </a:extLst>
              </a:tr>
              <a:tr h="356706">
                <a:tc>
                  <a:txBody>
                    <a:bodyPr/>
                    <a:lstStyle/>
                    <a:p>
                      <a:r>
                        <a:rPr lang="en-HK" sz="1400" dirty="0">
                          <a:latin typeface="Century Gothic" charset="0"/>
                          <a:ea typeface="Century Gothic" charset="0"/>
                          <a:cs typeface="Century Gothic" charset="0"/>
                        </a:rPr>
                        <a:t>Ulvac</a:t>
                      </a:r>
                    </a:p>
                  </a:txBody>
                  <a:tcPr/>
                </a:tc>
                <a:tc>
                  <a:txBody>
                    <a:bodyPr/>
                    <a:lstStyle/>
                    <a:p>
                      <a:r>
                        <a:rPr lang="zh-TW" altLang="en-US" sz="1400" dirty="0">
                          <a:latin typeface="Microsoft JhengHei" charset="-120"/>
                          <a:ea typeface="Microsoft JhengHei" charset="-120"/>
                          <a:cs typeface="Microsoft JhengHei" charset="-120"/>
                        </a:rPr>
                        <a:t>液晶面板鍍膜設備</a:t>
                      </a:r>
                      <a:endParaRPr lang="en-HK" sz="1400" dirty="0">
                        <a:latin typeface="Microsoft JhengHei" charset="-120"/>
                        <a:ea typeface="Microsoft JhengHei" charset="-120"/>
                        <a:cs typeface="Microsoft JhengHei" charset="-120"/>
                      </a:endParaRPr>
                    </a:p>
                  </a:txBody>
                  <a:tcPr/>
                </a:tc>
                <a:tc>
                  <a:txBody>
                    <a:bodyPr/>
                    <a:lstStyle/>
                    <a:p>
                      <a:r>
                        <a:rPr lang="en-HK" sz="1400" dirty="0">
                          <a:latin typeface="Century Gothic" charset="0"/>
                          <a:ea typeface="Century Gothic" charset="0"/>
                          <a:cs typeface="Century Gothic" charset="0"/>
                        </a:rPr>
                        <a:t>LCD panel coating</a:t>
                      </a:r>
                    </a:p>
                  </a:txBody>
                  <a:tcPr/>
                </a:tc>
                <a:tc>
                  <a:txBody>
                    <a:bodyPr/>
                    <a:lstStyle/>
                    <a:p>
                      <a:r>
                        <a:rPr lang="en-HK" sz="1400" dirty="0">
                          <a:latin typeface="Century Gothic" charset="0"/>
                          <a:ea typeface="Century Gothic" charset="0"/>
                          <a:cs typeface="Century Gothic" charset="0"/>
                        </a:rPr>
                        <a:t>96%</a:t>
                      </a:r>
                    </a:p>
                  </a:txBody>
                  <a:tcPr/>
                </a:tc>
                <a:extLst>
                  <a:ext uri="{0D108BD9-81ED-4DB2-BD59-A6C34878D82A}">
                    <a16:rowId xmlns:a16="http://schemas.microsoft.com/office/drawing/2014/main" val="3762521310"/>
                  </a:ext>
                </a:extLst>
              </a:tr>
              <a:tr h="356706">
                <a:tc>
                  <a:txBody>
                    <a:bodyPr/>
                    <a:lstStyle/>
                    <a:p>
                      <a:r>
                        <a:rPr lang="en-HK" sz="1400" dirty="0">
                          <a:latin typeface="Century Gothic" charset="0"/>
                          <a:ea typeface="Century Gothic" charset="0"/>
                          <a:cs typeface="Century Gothic" charset="0"/>
                        </a:rPr>
                        <a:t>G.W. Barth</a:t>
                      </a:r>
                    </a:p>
                  </a:txBody>
                  <a:tcPr/>
                </a:tc>
                <a:tc>
                  <a:txBody>
                    <a:bodyPr/>
                    <a:lstStyle/>
                    <a:p>
                      <a:r>
                        <a:rPr lang="zh-TW" altLang="en-US" sz="1400" dirty="0">
                          <a:latin typeface="Microsoft JhengHei" charset="-120"/>
                          <a:ea typeface="Microsoft JhengHei" charset="-120"/>
                          <a:cs typeface="Microsoft JhengHei" charset="-120"/>
                        </a:rPr>
                        <a:t>可可與咖啡豆加工設備</a:t>
                      </a:r>
                      <a:endParaRPr lang="en-HK" sz="1400" dirty="0">
                        <a:latin typeface="Microsoft JhengHei" charset="-120"/>
                        <a:ea typeface="Microsoft JhengHei" charset="-120"/>
                        <a:cs typeface="Microsoft JhengHei" charset="-120"/>
                      </a:endParaRPr>
                    </a:p>
                  </a:txBody>
                  <a:tcPr/>
                </a:tc>
                <a:tc>
                  <a:txBody>
                    <a:bodyPr/>
                    <a:lstStyle/>
                    <a:p>
                      <a:r>
                        <a:rPr lang="en-HK" sz="1400" dirty="0">
                          <a:latin typeface="Century Gothic" charset="0"/>
                          <a:ea typeface="Century Gothic" charset="0"/>
                          <a:cs typeface="Century Gothic" charset="0"/>
                        </a:rPr>
                        <a:t>Cocoa Processing systems</a:t>
                      </a:r>
                    </a:p>
                  </a:txBody>
                  <a:tcPr/>
                </a:tc>
                <a:tc>
                  <a:txBody>
                    <a:bodyPr/>
                    <a:lstStyle/>
                    <a:p>
                      <a:r>
                        <a:rPr lang="en-HK" sz="1400" dirty="0">
                          <a:latin typeface="Century Gothic" charset="0"/>
                          <a:ea typeface="Century Gothic" charset="0"/>
                          <a:cs typeface="Century Gothic" charset="0"/>
                        </a:rPr>
                        <a:t>90%</a:t>
                      </a:r>
                    </a:p>
                  </a:txBody>
                  <a:tcPr/>
                </a:tc>
                <a:extLst>
                  <a:ext uri="{0D108BD9-81ED-4DB2-BD59-A6C34878D82A}">
                    <a16:rowId xmlns:a16="http://schemas.microsoft.com/office/drawing/2014/main" val="255547996"/>
                  </a:ext>
                </a:extLst>
              </a:tr>
              <a:tr h="356706">
                <a:tc>
                  <a:txBody>
                    <a:bodyPr/>
                    <a:lstStyle/>
                    <a:p>
                      <a:r>
                        <a:rPr lang="en-HK" sz="1400" dirty="0">
                          <a:latin typeface="Century Gothic" charset="0"/>
                          <a:ea typeface="Century Gothic" charset="0"/>
                          <a:cs typeface="Century Gothic" charset="0"/>
                        </a:rPr>
                        <a:t>GKD - Gerbr.Kufferath</a:t>
                      </a:r>
                    </a:p>
                  </a:txBody>
                  <a:tcPr/>
                </a:tc>
                <a:tc>
                  <a:txBody>
                    <a:bodyPr/>
                    <a:lstStyle/>
                    <a:p>
                      <a:r>
                        <a:rPr lang="zh-TW" altLang="en-US" sz="1400" dirty="0">
                          <a:latin typeface="Microsoft JhengHei" charset="-120"/>
                          <a:ea typeface="Microsoft JhengHei" charset="-120"/>
                          <a:cs typeface="Microsoft JhengHei" charset="-120"/>
                        </a:rPr>
                        <a:t>金屬網</a:t>
                      </a:r>
                      <a:endParaRPr lang="en-HK" sz="1400" dirty="0">
                        <a:latin typeface="Microsoft JhengHei" charset="-120"/>
                        <a:ea typeface="Microsoft JhengHei" charset="-120"/>
                        <a:cs typeface="Microsoft JhengHei" charset="-120"/>
                      </a:endParaRPr>
                    </a:p>
                  </a:txBody>
                  <a:tcPr/>
                </a:tc>
                <a:tc>
                  <a:txBody>
                    <a:bodyPr/>
                    <a:lstStyle/>
                    <a:p>
                      <a:r>
                        <a:rPr lang="en-HK" sz="1400" dirty="0">
                          <a:latin typeface="Century Gothic" charset="0"/>
                          <a:ea typeface="Century Gothic" charset="0"/>
                          <a:cs typeface="Century Gothic" charset="0"/>
                        </a:rPr>
                        <a:t>Matel fabrics</a:t>
                      </a:r>
                    </a:p>
                  </a:txBody>
                  <a:tcPr/>
                </a:tc>
                <a:tc>
                  <a:txBody>
                    <a:bodyPr/>
                    <a:lstStyle/>
                    <a:p>
                      <a:r>
                        <a:rPr lang="en-HK" sz="1400" dirty="0">
                          <a:latin typeface="Century Gothic" charset="0"/>
                          <a:ea typeface="Century Gothic" charset="0"/>
                          <a:cs typeface="Century Gothic" charset="0"/>
                        </a:rPr>
                        <a:t>90%</a:t>
                      </a:r>
                    </a:p>
                  </a:txBody>
                  <a:tcPr/>
                </a:tc>
                <a:extLst>
                  <a:ext uri="{0D108BD9-81ED-4DB2-BD59-A6C34878D82A}">
                    <a16:rowId xmlns:a16="http://schemas.microsoft.com/office/drawing/2014/main" val="2710340291"/>
                  </a:ext>
                </a:extLst>
              </a:tr>
              <a:tr h="356706">
                <a:tc>
                  <a:txBody>
                    <a:bodyPr/>
                    <a:lstStyle/>
                    <a:p>
                      <a:r>
                        <a:rPr lang="en-HK" sz="1400" dirty="0">
                          <a:latin typeface="Century Gothic" charset="0"/>
                          <a:ea typeface="Century Gothic" charset="0"/>
                          <a:cs typeface="Century Gothic" charset="0"/>
                        </a:rPr>
                        <a:t>Kirow Leipzig</a:t>
                      </a:r>
                    </a:p>
                  </a:txBody>
                  <a:tcPr/>
                </a:tc>
                <a:tc>
                  <a:txBody>
                    <a:bodyPr/>
                    <a:lstStyle/>
                    <a:p>
                      <a:r>
                        <a:rPr lang="zh-TW" altLang="en-US" sz="1400" dirty="0">
                          <a:latin typeface="Microsoft JhengHei" charset="-120"/>
                          <a:ea typeface="Microsoft JhengHei" charset="-120"/>
                          <a:cs typeface="Microsoft JhengHei" charset="-120"/>
                        </a:rPr>
                        <a:t>鐵路起重機</a:t>
                      </a:r>
                      <a:endParaRPr lang="en-HK" sz="1400" dirty="0">
                        <a:latin typeface="Microsoft JhengHei" charset="-120"/>
                        <a:ea typeface="Microsoft JhengHei" charset="-120"/>
                        <a:cs typeface="Microsoft JhengHei" charset="-120"/>
                      </a:endParaRPr>
                    </a:p>
                  </a:txBody>
                  <a:tcPr/>
                </a:tc>
                <a:tc>
                  <a:txBody>
                    <a:bodyPr/>
                    <a:lstStyle/>
                    <a:p>
                      <a:r>
                        <a:rPr lang="en-HK" sz="1400" dirty="0">
                          <a:latin typeface="Century Gothic" charset="0"/>
                          <a:ea typeface="Century Gothic" charset="0"/>
                          <a:cs typeface="Century Gothic" charset="0"/>
                        </a:rPr>
                        <a:t>Railway Cranes</a:t>
                      </a:r>
                    </a:p>
                  </a:txBody>
                  <a:tcPr/>
                </a:tc>
                <a:tc>
                  <a:txBody>
                    <a:bodyPr/>
                    <a:lstStyle/>
                    <a:p>
                      <a:r>
                        <a:rPr lang="en-HK" sz="1400" dirty="0">
                          <a:latin typeface="Century Gothic" charset="0"/>
                          <a:ea typeface="Century Gothic" charset="0"/>
                          <a:cs typeface="Century Gothic" charset="0"/>
                        </a:rPr>
                        <a:t>85%</a:t>
                      </a:r>
                    </a:p>
                  </a:txBody>
                  <a:tcPr/>
                </a:tc>
                <a:extLst>
                  <a:ext uri="{0D108BD9-81ED-4DB2-BD59-A6C34878D82A}">
                    <a16:rowId xmlns:a16="http://schemas.microsoft.com/office/drawing/2014/main" val="1237229915"/>
                  </a:ext>
                </a:extLst>
              </a:tr>
              <a:tr h="356706">
                <a:tc>
                  <a:txBody>
                    <a:bodyPr/>
                    <a:lstStyle/>
                    <a:p>
                      <a:r>
                        <a:rPr lang="en-HK" sz="1400" dirty="0">
                          <a:latin typeface="Century Gothic" charset="0"/>
                          <a:ea typeface="Century Gothic" charset="0"/>
                          <a:cs typeface="Century Gothic" charset="0"/>
                        </a:rPr>
                        <a:t>Alki-Technik</a:t>
                      </a:r>
                    </a:p>
                  </a:txBody>
                  <a:tcPr/>
                </a:tc>
                <a:tc>
                  <a:txBody>
                    <a:bodyPr/>
                    <a:lstStyle/>
                    <a:p>
                      <a:r>
                        <a:rPr lang="zh-TW" altLang="en-US" sz="1400" dirty="0">
                          <a:latin typeface="Microsoft JhengHei" charset="-120"/>
                          <a:ea typeface="Microsoft JhengHei" charset="-120"/>
                          <a:cs typeface="Microsoft JhengHei" charset="-120"/>
                        </a:rPr>
                        <a:t>電動扭力工具</a:t>
                      </a:r>
                      <a:endParaRPr lang="en-HK" sz="1400" dirty="0">
                        <a:latin typeface="Microsoft JhengHei" charset="-120"/>
                        <a:ea typeface="Microsoft JhengHei" charset="-120"/>
                        <a:cs typeface="Microsoft JhengHei" charset="-120"/>
                      </a:endParaRPr>
                    </a:p>
                  </a:txBody>
                  <a:tcPr/>
                </a:tc>
                <a:tc>
                  <a:txBody>
                    <a:bodyPr/>
                    <a:lstStyle/>
                    <a:p>
                      <a:r>
                        <a:rPr lang="en-HK" sz="1400" dirty="0">
                          <a:latin typeface="Century Gothic" charset="0"/>
                          <a:ea typeface="Century Gothic" charset="0"/>
                          <a:cs typeface="Century Gothic" charset="0"/>
                        </a:rPr>
                        <a:t>Special crew systems</a:t>
                      </a:r>
                    </a:p>
                  </a:txBody>
                  <a:tcPr/>
                </a:tc>
                <a:tc>
                  <a:txBody>
                    <a:bodyPr/>
                    <a:lstStyle/>
                    <a:p>
                      <a:r>
                        <a:rPr lang="en-HK" sz="1400" dirty="0">
                          <a:latin typeface="Century Gothic" charset="0"/>
                          <a:ea typeface="Century Gothic" charset="0"/>
                          <a:cs typeface="Century Gothic" charset="0"/>
                        </a:rPr>
                        <a:t>80%</a:t>
                      </a:r>
                    </a:p>
                  </a:txBody>
                  <a:tcPr/>
                </a:tc>
                <a:extLst>
                  <a:ext uri="{0D108BD9-81ED-4DB2-BD59-A6C34878D82A}">
                    <a16:rowId xmlns:a16="http://schemas.microsoft.com/office/drawing/2014/main" val="3819945455"/>
                  </a:ext>
                </a:extLst>
              </a:tr>
              <a:tr h="373646">
                <a:tc>
                  <a:txBody>
                    <a:bodyPr/>
                    <a:lstStyle/>
                    <a:p>
                      <a:r>
                        <a:rPr lang="en-HK" sz="1400" dirty="0">
                          <a:latin typeface="Century Gothic" charset="0"/>
                          <a:ea typeface="Century Gothic" charset="0"/>
                          <a:cs typeface="Century Gothic" charset="0"/>
                        </a:rPr>
                        <a:t>Delo</a:t>
                      </a:r>
                    </a:p>
                  </a:txBody>
                  <a:tcPr/>
                </a:tc>
                <a:tc>
                  <a:txBody>
                    <a:bodyPr/>
                    <a:lstStyle/>
                    <a:p>
                      <a:r>
                        <a:rPr lang="en-US" altLang="zh-TW" sz="1400" dirty="0">
                          <a:latin typeface="Microsoft JhengHei" charset="-120"/>
                          <a:ea typeface="Microsoft JhengHei" charset="-120"/>
                          <a:cs typeface="Microsoft JhengHei" charset="-120"/>
                        </a:rPr>
                        <a:t>IC </a:t>
                      </a:r>
                      <a:r>
                        <a:rPr lang="zh-TW" altLang="en-US" sz="1400" dirty="0">
                          <a:latin typeface="Microsoft JhengHei" charset="-120"/>
                          <a:ea typeface="Microsoft JhengHei" charset="-120"/>
                          <a:cs typeface="Microsoft JhengHei" charset="-120"/>
                        </a:rPr>
                        <a:t>卡晶片膠粘劑</a:t>
                      </a:r>
                      <a:endParaRPr lang="en-HK" sz="1400" dirty="0">
                        <a:latin typeface="Microsoft JhengHei" charset="-120"/>
                        <a:ea typeface="Microsoft JhengHei" charset="-120"/>
                        <a:cs typeface="Microsoft JhengHei" charset="-120"/>
                      </a:endParaRPr>
                    </a:p>
                  </a:txBody>
                  <a:tcPr/>
                </a:tc>
                <a:tc>
                  <a:txBody>
                    <a:bodyPr/>
                    <a:lstStyle/>
                    <a:p>
                      <a:r>
                        <a:rPr lang="en-HK" sz="1400" dirty="0">
                          <a:latin typeface="Century Gothic" charset="0"/>
                          <a:ea typeface="Century Gothic" charset="0"/>
                          <a:cs typeface="Century Gothic" charset="0"/>
                        </a:rPr>
                        <a:t>Adhesives for chip modules on smart cards</a:t>
                      </a:r>
                    </a:p>
                  </a:txBody>
                  <a:tcPr/>
                </a:tc>
                <a:tc>
                  <a:txBody>
                    <a:bodyPr/>
                    <a:lstStyle/>
                    <a:p>
                      <a:r>
                        <a:rPr lang="en-HK" sz="1400" dirty="0">
                          <a:latin typeface="Century Gothic" charset="0"/>
                          <a:ea typeface="Century Gothic" charset="0"/>
                          <a:cs typeface="Century Gothic" charset="0"/>
                        </a:rPr>
                        <a:t>80%</a:t>
                      </a:r>
                    </a:p>
                  </a:txBody>
                  <a:tcPr/>
                </a:tc>
                <a:extLst>
                  <a:ext uri="{0D108BD9-81ED-4DB2-BD59-A6C34878D82A}">
                    <a16:rowId xmlns:a16="http://schemas.microsoft.com/office/drawing/2014/main" val="4064813778"/>
                  </a:ext>
                </a:extLst>
              </a:tr>
              <a:tr h="356706">
                <a:tc>
                  <a:txBody>
                    <a:bodyPr/>
                    <a:lstStyle/>
                    <a:p>
                      <a:r>
                        <a:rPr lang="en-HK" sz="1400" dirty="0">
                          <a:latin typeface="Century Gothic" charset="0"/>
                          <a:ea typeface="Century Gothic" charset="0"/>
                          <a:cs typeface="Century Gothic" charset="0"/>
                        </a:rPr>
                        <a:t>Nissha</a:t>
                      </a:r>
                    </a:p>
                  </a:txBody>
                  <a:tcPr/>
                </a:tc>
                <a:tc>
                  <a:txBody>
                    <a:bodyPr/>
                    <a:lstStyle/>
                    <a:p>
                      <a:r>
                        <a:rPr lang="zh-TW" altLang="en-US" sz="1400" dirty="0">
                          <a:latin typeface="Microsoft JhengHei" charset="-120"/>
                          <a:ea typeface="Microsoft JhengHei" charset="-120"/>
                          <a:cs typeface="Microsoft JhengHei" charset="-120"/>
                        </a:rPr>
                        <a:t>小型觸控螢幕</a:t>
                      </a:r>
                      <a:endParaRPr lang="en-HK" sz="1400" dirty="0">
                        <a:latin typeface="Microsoft JhengHei" charset="-120"/>
                        <a:ea typeface="Microsoft JhengHei" charset="-120"/>
                        <a:cs typeface="Microsoft JhengHei" charset="-120"/>
                      </a:endParaRPr>
                    </a:p>
                  </a:txBody>
                  <a:tcPr/>
                </a:tc>
                <a:tc>
                  <a:txBody>
                    <a:bodyPr/>
                    <a:lstStyle/>
                    <a:p>
                      <a:r>
                        <a:rPr lang="en-HK" sz="1400" dirty="0">
                          <a:latin typeface="Century Gothic" charset="0"/>
                          <a:ea typeface="Century Gothic" charset="0"/>
                          <a:cs typeface="Century Gothic" charset="0"/>
                        </a:rPr>
                        <a:t>Small touch panels</a:t>
                      </a:r>
                    </a:p>
                  </a:txBody>
                  <a:tcPr/>
                </a:tc>
                <a:tc>
                  <a:txBody>
                    <a:bodyPr/>
                    <a:lstStyle/>
                    <a:p>
                      <a:r>
                        <a:rPr lang="en-HK" sz="1400" dirty="0">
                          <a:latin typeface="Century Gothic" charset="0"/>
                          <a:ea typeface="Century Gothic" charset="0"/>
                          <a:cs typeface="Century Gothic" charset="0"/>
                        </a:rPr>
                        <a:t>80%</a:t>
                      </a:r>
                    </a:p>
                  </a:txBody>
                  <a:tcPr/>
                </a:tc>
                <a:extLst>
                  <a:ext uri="{0D108BD9-81ED-4DB2-BD59-A6C34878D82A}">
                    <a16:rowId xmlns:a16="http://schemas.microsoft.com/office/drawing/2014/main" val="3959830514"/>
                  </a:ext>
                </a:extLst>
              </a:tr>
              <a:tr h="356706">
                <a:tc>
                  <a:txBody>
                    <a:bodyPr/>
                    <a:lstStyle/>
                    <a:p>
                      <a:r>
                        <a:rPr lang="en-HK" sz="1400" dirty="0">
                          <a:latin typeface="Century Gothic" charset="0"/>
                          <a:ea typeface="Century Gothic" charset="0"/>
                          <a:cs typeface="Century Gothic" charset="0"/>
                        </a:rPr>
                        <a:t>ScheBo Biotech</a:t>
                      </a:r>
                    </a:p>
                  </a:txBody>
                  <a:tcPr/>
                </a:tc>
                <a:tc>
                  <a:txBody>
                    <a:bodyPr/>
                    <a:lstStyle/>
                    <a:p>
                      <a:r>
                        <a:rPr lang="zh-TW" altLang="en-US" sz="1400" dirty="0">
                          <a:latin typeface="Microsoft JhengHei" charset="-120"/>
                          <a:ea typeface="Microsoft JhengHei" charset="-120"/>
                          <a:cs typeface="Microsoft JhengHei" charset="-120"/>
                        </a:rPr>
                        <a:t>體外診斷配藥生物科技</a:t>
                      </a:r>
                      <a:endParaRPr lang="en-HK" sz="1400" dirty="0">
                        <a:latin typeface="Microsoft JhengHei" charset="-120"/>
                        <a:ea typeface="Microsoft JhengHei" charset="-120"/>
                        <a:cs typeface="Microsoft JhengHei" charset="-120"/>
                      </a:endParaRPr>
                    </a:p>
                  </a:txBody>
                  <a:tcPr/>
                </a:tc>
                <a:tc>
                  <a:txBody>
                    <a:bodyPr/>
                    <a:lstStyle/>
                    <a:p>
                      <a:r>
                        <a:rPr lang="en-HK" sz="1400" dirty="0">
                          <a:latin typeface="Century Gothic" charset="0"/>
                          <a:ea typeface="Century Gothic" charset="0"/>
                          <a:cs typeface="Century Gothic" charset="0"/>
                        </a:rPr>
                        <a:t>Biotech in in-vitro diagnostics</a:t>
                      </a:r>
                    </a:p>
                  </a:txBody>
                  <a:tcPr/>
                </a:tc>
                <a:tc>
                  <a:txBody>
                    <a:bodyPr/>
                    <a:lstStyle/>
                    <a:p>
                      <a:r>
                        <a:rPr lang="en-HK" sz="1400" dirty="0">
                          <a:latin typeface="Century Gothic" charset="0"/>
                          <a:ea typeface="Century Gothic" charset="0"/>
                          <a:cs typeface="Century Gothic" charset="0"/>
                        </a:rPr>
                        <a:t>80%</a:t>
                      </a:r>
                    </a:p>
                  </a:txBody>
                  <a:tcPr/>
                </a:tc>
                <a:extLst>
                  <a:ext uri="{0D108BD9-81ED-4DB2-BD59-A6C34878D82A}">
                    <a16:rowId xmlns:a16="http://schemas.microsoft.com/office/drawing/2014/main" val="4280785606"/>
                  </a:ext>
                </a:extLst>
              </a:tr>
            </a:tbl>
          </a:graphicData>
        </a:graphic>
      </p:graphicFrame>
      <p:sp>
        <p:nvSpPr>
          <p:cNvPr id="3" name="Rectangle 2"/>
          <p:cNvSpPr/>
          <p:nvPr/>
        </p:nvSpPr>
        <p:spPr>
          <a:xfrm>
            <a:off x="1157037" y="555141"/>
            <a:ext cx="8371974" cy="646331"/>
          </a:xfrm>
          <a:prstGeom prst="rect">
            <a:avLst/>
          </a:prstGeom>
        </p:spPr>
        <p:txBody>
          <a:bodyPr wrap="square">
            <a:spAutoFit/>
          </a:bodyPr>
          <a:lstStyle/>
          <a:p>
            <a:r>
              <a:rPr lang="en-HK" b="1" dirty="0">
                <a:solidFill>
                  <a:schemeClr val="accent1"/>
                </a:solidFill>
                <a:latin typeface="Century Gothic" charset="0"/>
                <a:ea typeface="Century Gothic" charset="0"/>
                <a:cs typeface="Century Gothic" charset="0"/>
              </a:rPr>
              <a:t>Hidden Champions with world market shares of </a:t>
            </a:r>
            <a:r>
              <a:rPr lang="en-HK" sz="3600" b="1" dirty="0">
                <a:solidFill>
                  <a:srgbClr val="FFFF00"/>
                </a:solidFill>
                <a:latin typeface="Century Gothic" charset="0"/>
                <a:ea typeface="Century Gothic" charset="0"/>
                <a:cs typeface="Century Gothic" charset="0"/>
              </a:rPr>
              <a:t>80%</a:t>
            </a:r>
            <a:r>
              <a:rPr lang="en-HK" b="1" dirty="0">
                <a:solidFill>
                  <a:schemeClr val="accent1"/>
                </a:solidFill>
                <a:latin typeface="Century Gothic" charset="0"/>
                <a:ea typeface="Century Gothic" charset="0"/>
                <a:cs typeface="Century Gothic" charset="0"/>
              </a:rPr>
              <a:t> or more</a:t>
            </a:r>
            <a:endParaRPr lang="en-US" b="1" dirty="0">
              <a:latin typeface="Century Gothic" charset="0"/>
              <a:ea typeface="Century Gothic" charset="0"/>
              <a:cs typeface="Century Gothic"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9281693" y="271378"/>
            <a:ext cx="1108243" cy="1108243"/>
          </a:xfrm>
          <a:prstGeom prst="rect">
            <a:avLst/>
          </a:prstGeom>
        </p:spPr>
      </p:pic>
      <p:pic>
        <p:nvPicPr>
          <p:cNvPr id="6" name="圖片 18">
            <a:extLst>
              <a:ext uri="{FF2B5EF4-FFF2-40B4-BE49-F238E27FC236}">
                <a16:creationId xmlns:a16="http://schemas.microsoft.com/office/drawing/2014/main" id="{2BFE536B-05C0-42E2-AE02-390C1E7BCE37}"/>
              </a:ext>
            </a:extLst>
          </p:cNvPr>
          <p:cNvPicPr>
            <a:picLocks noChangeAspect="1"/>
          </p:cNvPicPr>
          <p:nvPr/>
        </p:nvPicPr>
        <p:blipFill>
          <a:blip r:embed="rId4"/>
          <a:stretch>
            <a:fillRect/>
          </a:stretch>
        </p:blipFill>
        <p:spPr>
          <a:xfrm>
            <a:off x="11522044" y="7018"/>
            <a:ext cx="583433" cy="583532"/>
          </a:xfrm>
          <a:prstGeom prst="rect">
            <a:avLst/>
          </a:prstGeom>
        </p:spPr>
      </p:pic>
    </p:spTree>
    <p:extLst>
      <p:ext uri="{BB962C8B-B14F-4D97-AF65-F5344CB8AC3E}">
        <p14:creationId xmlns:p14="http://schemas.microsoft.com/office/powerpoint/2010/main" val="1054576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6820" y="354057"/>
            <a:ext cx="6457663" cy="2123658"/>
          </a:xfrm>
          <a:prstGeom prst="rect">
            <a:avLst/>
          </a:prstGeom>
        </p:spPr>
        <p:txBody>
          <a:bodyPr wrap="square">
            <a:spAutoFit/>
          </a:bodyPr>
          <a:lstStyle/>
          <a:p>
            <a:r>
              <a:rPr lang="en-US" sz="4400" b="1" dirty="0">
                <a:latin typeface="Century Gothic" charset="0"/>
                <a:ea typeface="Century Gothic" charset="0"/>
                <a:cs typeface="Century Gothic" charset="0"/>
              </a:rPr>
              <a:t>Lesson 4 : </a:t>
            </a:r>
            <a:br>
              <a:rPr lang="en-US" sz="4400" dirty="0"/>
            </a:br>
            <a:r>
              <a:rPr lang="zh-TW" altLang="en-US" sz="4400" b="1" dirty="0">
                <a:solidFill>
                  <a:srgbClr val="FFFF00"/>
                </a:solidFill>
                <a:latin typeface="Microsoft JhengHei" charset="-120"/>
                <a:ea typeface="Microsoft JhengHei" charset="-120"/>
                <a:cs typeface="Microsoft JhengHei" charset="-120"/>
              </a:rPr>
              <a:t>隱形冠軍的共通點和特點</a:t>
            </a:r>
            <a:endParaRPr lang="en-US" sz="4400" b="1" dirty="0">
              <a:solidFill>
                <a:srgbClr val="FFFF00"/>
              </a:solidFill>
              <a:latin typeface="Microsoft JhengHei" charset="-120"/>
              <a:ea typeface="Microsoft JhengHei" charset="-120"/>
              <a:cs typeface="Microsoft JhengHei" charset="-120"/>
            </a:endParaRPr>
          </a:p>
          <a:p>
            <a:endParaRPr lang="en-US" sz="4400" b="1" dirty="0">
              <a:latin typeface="Century Gothic" charset="0"/>
              <a:ea typeface="Century Gothic" charset="0"/>
              <a:cs typeface="Century Gothic" charset="0"/>
            </a:endParaRPr>
          </a:p>
        </p:txBody>
      </p:sp>
      <p:sp>
        <p:nvSpPr>
          <p:cNvPr id="11" name="Text Placeholder 7">
            <a:extLst>
              <a:ext uri="{FF2B5EF4-FFF2-40B4-BE49-F238E27FC236}">
                <a16:creationId xmlns:a16="http://schemas.microsoft.com/office/drawing/2014/main" id="{515F4CB0-EBF7-4D38-82A5-149032DDCAA4}"/>
              </a:ext>
            </a:extLst>
          </p:cNvPr>
          <p:cNvSpPr txBox="1">
            <a:spLocks/>
          </p:cNvSpPr>
          <p:nvPr/>
        </p:nvSpPr>
        <p:spPr>
          <a:xfrm>
            <a:off x="1136821" y="1999878"/>
            <a:ext cx="3846512" cy="477837"/>
          </a:xfrm>
          <a:prstGeom prst="rect">
            <a:avLst/>
          </a:prstGeom>
          <a:solidFill>
            <a:schemeClr val="accent1">
              <a:alpha val="54000"/>
            </a:schemeClr>
          </a:solidFill>
        </p:spPr>
        <p:txBody>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lgn="ctr">
              <a:buNone/>
            </a:pPr>
            <a:r>
              <a:rPr lang="zh-TW" altLang="en-US" b="1">
                <a:latin typeface="Microsoft JhengHei" charset="-120"/>
                <a:ea typeface="Microsoft JhengHei" charset="-120"/>
                <a:cs typeface="Microsoft JhengHei" charset="-120"/>
              </a:rPr>
              <a:t>特點</a:t>
            </a:r>
            <a:endParaRPr lang="en-HK" b="1" dirty="0">
              <a:latin typeface="Microsoft JhengHei" charset="-120"/>
              <a:ea typeface="Microsoft JhengHei" charset="-120"/>
              <a:cs typeface="Microsoft JhengHei" charset="-120"/>
            </a:endParaRPr>
          </a:p>
        </p:txBody>
      </p:sp>
      <p:sp>
        <p:nvSpPr>
          <p:cNvPr id="12" name="Content Placeholder 8">
            <a:extLst>
              <a:ext uri="{FF2B5EF4-FFF2-40B4-BE49-F238E27FC236}">
                <a16:creationId xmlns:a16="http://schemas.microsoft.com/office/drawing/2014/main" id="{DD412009-F3AA-492A-8419-5C49DA4B6053}"/>
              </a:ext>
            </a:extLst>
          </p:cNvPr>
          <p:cNvSpPr txBox="1">
            <a:spLocks/>
          </p:cNvSpPr>
          <p:nvPr/>
        </p:nvSpPr>
        <p:spPr>
          <a:xfrm>
            <a:off x="1136822" y="2490166"/>
            <a:ext cx="3846512" cy="3841750"/>
          </a:xfrm>
          <a:prstGeom prst="rect">
            <a:avLst/>
          </a:prstGeom>
          <a:solidFill>
            <a:schemeClr val="tx1">
              <a:lumMod val="65000"/>
              <a:alpha val="48000"/>
            </a:schemeClr>
          </a:solidFill>
        </p:spPr>
        <p:txBody>
          <a:bodyPr>
            <a:normAutofit fontScale="77500" lnSpcReduction="20000"/>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algn="just"/>
            <a:r>
              <a:rPr lang="zh-TW" altLang="en-US" sz="1800" b="1" dirty="0">
                <a:latin typeface="Microsoft JhengHei" charset="-120"/>
                <a:ea typeface="Microsoft JhengHei" charset="-120"/>
                <a:cs typeface="Microsoft JhengHei" charset="-120"/>
              </a:rPr>
              <a:t>以工業制造產業為主，約佔</a:t>
            </a:r>
            <a:r>
              <a:rPr lang="en-US" altLang="zh-TW" sz="1800" b="1" dirty="0">
                <a:latin typeface="Microsoft JhengHei" charset="-120"/>
                <a:ea typeface="Microsoft JhengHei" charset="-120"/>
                <a:cs typeface="Microsoft JhengHei" charset="-120"/>
              </a:rPr>
              <a:t>69.1%</a:t>
            </a:r>
          </a:p>
          <a:p>
            <a:pPr algn="just"/>
            <a:r>
              <a:rPr lang="zh-TW" altLang="en-US" sz="1800" b="1" dirty="0">
                <a:latin typeface="Microsoft JhengHei" charset="-120"/>
                <a:ea typeface="Microsoft JhengHei" charset="-120"/>
                <a:cs typeface="Microsoft JhengHei" charset="-120"/>
              </a:rPr>
              <a:t>員工的安全感與企業的生存能力獲最高分，最差為成本抑減方面</a:t>
            </a:r>
          </a:p>
          <a:p>
            <a:pPr algn="just"/>
            <a:r>
              <a:rPr lang="zh-TW" altLang="en-US" sz="1800" b="1" dirty="0">
                <a:solidFill>
                  <a:srgbClr val="FFFF00"/>
                </a:solidFill>
                <a:latin typeface="Microsoft JhengHei" charset="-120"/>
                <a:ea typeface="Microsoft JhengHei" charset="-120"/>
                <a:cs typeface="Microsoft JhengHei" charset="-120"/>
              </a:rPr>
              <a:t>專注不求大、重長期不取巧</a:t>
            </a:r>
            <a:endParaRPr lang="en-HK" altLang="zh-TW" sz="1800" b="1" dirty="0">
              <a:solidFill>
                <a:srgbClr val="FFFF00"/>
              </a:solidFill>
              <a:latin typeface="Microsoft JhengHei" charset="-120"/>
              <a:ea typeface="Microsoft JhengHei" charset="-120"/>
              <a:cs typeface="Microsoft JhengHei" charset="-120"/>
            </a:endParaRPr>
          </a:p>
          <a:p>
            <a:pPr algn="just"/>
            <a:r>
              <a:rPr lang="zh-TW" altLang="en-US" sz="1800" b="1" dirty="0">
                <a:latin typeface="Microsoft JhengHei" charset="-120"/>
                <a:ea typeface="Microsoft JhengHei" charset="-120"/>
                <a:cs typeface="Microsoft JhengHei" charset="-120"/>
              </a:rPr>
              <a:t>深信「最壞的時候，也是最好的時候」，</a:t>
            </a:r>
            <a:r>
              <a:rPr lang="zh-TW" altLang="en-US" sz="1800" b="1" dirty="0">
                <a:solidFill>
                  <a:srgbClr val="FFFF00"/>
                </a:solidFill>
                <a:latin typeface="Microsoft JhengHei" charset="-120"/>
                <a:ea typeface="Microsoft JhengHei" charset="-120"/>
                <a:cs typeface="Microsoft JhengHei" charset="-120"/>
              </a:rPr>
              <a:t>求穩不追快</a:t>
            </a:r>
            <a:endParaRPr lang="en-HK" altLang="zh-TW" sz="1800" b="1" dirty="0">
              <a:solidFill>
                <a:srgbClr val="FFFF00"/>
              </a:solidFill>
              <a:latin typeface="Microsoft JhengHei" charset="-120"/>
              <a:ea typeface="Microsoft JhengHei" charset="-120"/>
              <a:cs typeface="Microsoft JhengHei" charset="-120"/>
            </a:endParaRPr>
          </a:p>
          <a:p>
            <a:pPr algn="just"/>
            <a:r>
              <a:rPr lang="zh-TW" altLang="en-US" sz="1800" b="1" dirty="0">
                <a:latin typeface="Microsoft JhengHei" charset="-120"/>
                <a:ea typeface="Microsoft JhengHei" charset="-120"/>
                <a:cs typeface="Microsoft JhengHei" charset="-120"/>
              </a:rPr>
              <a:t>平均年齡為</a:t>
            </a:r>
            <a:r>
              <a:rPr lang="en-US" altLang="zh-TW" sz="1800" b="1" dirty="0">
                <a:latin typeface="Microsoft JhengHei" charset="-120"/>
                <a:ea typeface="Microsoft JhengHei" charset="-120"/>
                <a:cs typeface="Microsoft JhengHei" charset="-120"/>
              </a:rPr>
              <a:t>61</a:t>
            </a:r>
            <a:r>
              <a:rPr lang="zh-TW" altLang="en-US" sz="1800" b="1" dirty="0">
                <a:latin typeface="Microsoft JhengHei" charset="-120"/>
                <a:ea typeface="Microsoft JhengHei" charset="-120"/>
                <a:cs typeface="Microsoft JhengHei" charset="-120"/>
              </a:rPr>
              <a:t>歲，擁有百年以上歷史的佔</a:t>
            </a:r>
            <a:r>
              <a:rPr lang="en-HK" altLang="zh-TW" sz="1800" b="1" dirty="0">
                <a:latin typeface="Microsoft JhengHei" charset="-120"/>
                <a:ea typeface="Microsoft JhengHei" charset="-120"/>
                <a:cs typeface="Microsoft JhengHei" charset="-120"/>
              </a:rPr>
              <a:t>1/3</a:t>
            </a:r>
          </a:p>
          <a:p>
            <a:pPr algn="just"/>
            <a:r>
              <a:rPr lang="zh-TW" altLang="en-US" sz="1800" b="1" dirty="0">
                <a:latin typeface="Microsoft JhengHei" charset="-120"/>
                <a:ea typeface="Microsoft JhengHei" charset="-120"/>
                <a:cs typeface="Microsoft JhengHei" charset="-120"/>
              </a:rPr>
              <a:t>來自德國的佔</a:t>
            </a:r>
            <a:r>
              <a:rPr lang="en-US" altLang="zh-TW" sz="1800" b="1" dirty="0">
                <a:latin typeface="Microsoft JhengHei" charset="-120"/>
                <a:ea typeface="Microsoft JhengHei" charset="-120"/>
                <a:cs typeface="Microsoft JhengHei" charset="-120"/>
              </a:rPr>
              <a:t>1,307</a:t>
            </a:r>
            <a:r>
              <a:rPr lang="zh-TW" altLang="en-US" sz="1800" b="1" dirty="0">
                <a:latin typeface="Microsoft JhengHei" charset="-120"/>
                <a:ea typeface="Microsoft JhengHei" charset="-120"/>
                <a:cs typeface="Microsoft JhengHei" charset="-120"/>
              </a:rPr>
              <a:t>間</a:t>
            </a:r>
            <a:r>
              <a:rPr lang="en-US" altLang="zh-TW" sz="1800" b="1" dirty="0">
                <a:latin typeface="Microsoft JhengHei" charset="-120"/>
                <a:ea typeface="Microsoft JhengHei" charset="-120"/>
                <a:cs typeface="Microsoft JhengHei" charset="-120"/>
              </a:rPr>
              <a:t>(47.8%)</a:t>
            </a:r>
            <a:r>
              <a:rPr lang="zh-TW" altLang="en-US" sz="1800" b="1" dirty="0">
                <a:latin typeface="Microsoft JhengHei" charset="-120"/>
                <a:ea typeface="Microsoft JhengHei" charset="-120"/>
                <a:cs typeface="Microsoft JhengHei" charset="-120"/>
              </a:rPr>
              <a:t>，如合併瑞士、奧地利、盧森堡等德語系國家計算，共有</a:t>
            </a:r>
            <a:r>
              <a:rPr lang="en-US" altLang="zh-TW" sz="1800" b="1" dirty="0">
                <a:latin typeface="Microsoft JhengHei" charset="-120"/>
                <a:ea typeface="Microsoft JhengHei" charset="-120"/>
                <a:cs typeface="Microsoft JhengHei" charset="-120"/>
              </a:rPr>
              <a:t>1,540</a:t>
            </a:r>
            <a:r>
              <a:rPr lang="zh-TW" altLang="en-US" sz="1800" b="1" dirty="0">
                <a:latin typeface="Microsoft JhengHei" charset="-120"/>
                <a:ea typeface="Microsoft JhengHei" charset="-120"/>
                <a:cs typeface="Microsoft JhengHei" charset="-120"/>
              </a:rPr>
              <a:t>間隱形冠軍，更佔</a:t>
            </a:r>
            <a:r>
              <a:rPr lang="en-US" altLang="zh-TW" sz="1800" b="1" dirty="0">
                <a:latin typeface="Microsoft JhengHei" charset="-120"/>
                <a:ea typeface="Microsoft JhengHei" charset="-120"/>
                <a:cs typeface="Microsoft JhengHei" charset="-120"/>
              </a:rPr>
              <a:t>56.33%</a:t>
            </a:r>
            <a:endParaRPr lang="en-HK" sz="1800" b="1" dirty="0">
              <a:latin typeface="Microsoft JhengHei" charset="-120"/>
              <a:ea typeface="Microsoft JhengHei" charset="-120"/>
              <a:cs typeface="Microsoft JhengHei" charset="-120"/>
            </a:endParaRPr>
          </a:p>
        </p:txBody>
      </p:sp>
      <p:sp>
        <p:nvSpPr>
          <p:cNvPr id="13" name="Text Placeholder 9">
            <a:extLst>
              <a:ext uri="{FF2B5EF4-FFF2-40B4-BE49-F238E27FC236}">
                <a16:creationId xmlns:a16="http://schemas.microsoft.com/office/drawing/2014/main" id="{59DDA28E-8CBA-49ED-81AD-783E8712B0FF}"/>
              </a:ext>
            </a:extLst>
          </p:cNvPr>
          <p:cNvSpPr txBox="1">
            <a:spLocks/>
          </p:cNvSpPr>
          <p:nvPr/>
        </p:nvSpPr>
        <p:spPr>
          <a:xfrm>
            <a:off x="5110332" y="1999875"/>
            <a:ext cx="2120900" cy="477837"/>
          </a:xfrm>
          <a:prstGeom prst="rect">
            <a:avLst/>
          </a:prstGeom>
          <a:solidFill>
            <a:schemeClr val="accent6">
              <a:alpha val="54000"/>
            </a:schemeClr>
          </a:solidFill>
        </p:spPr>
        <p:txBody>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lgn="ctr">
              <a:buNone/>
            </a:pPr>
            <a:r>
              <a:rPr lang="zh-TW" altLang="en-US" b="1" dirty="0">
                <a:latin typeface="Microsoft JhengHei" charset="-120"/>
                <a:ea typeface="Microsoft JhengHei" charset="-120"/>
                <a:cs typeface="Microsoft JhengHei" charset="-120"/>
              </a:rPr>
              <a:t>共通點</a:t>
            </a:r>
            <a:endParaRPr lang="en-HK" b="1" dirty="0">
              <a:latin typeface="Microsoft JhengHei" charset="-120"/>
              <a:ea typeface="Microsoft JhengHei" charset="-120"/>
              <a:cs typeface="Microsoft JhengHei" charset="-120"/>
            </a:endParaRPr>
          </a:p>
        </p:txBody>
      </p:sp>
      <p:sp>
        <p:nvSpPr>
          <p:cNvPr id="14" name="Content Placeholder 10">
            <a:extLst>
              <a:ext uri="{FF2B5EF4-FFF2-40B4-BE49-F238E27FC236}">
                <a16:creationId xmlns:a16="http://schemas.microsoft.com/office/drawing/2014/main" id="{AF55DD49-8BFA-4070-9E62-22A26E7539EA}"/>
              </a:ext>
            </a:extLst>
          </p:cNvPr>
          <p:cNvSpPr txBox="1">
            <a:spLocks/>
          </p:cNvSpPr>
          <p:nvPr/>
        </p:nvSpPr>
        <p:spPr>
          <a:xfrm>
            <a:off x="5110332" y="2490166"/>
            <a:ext cx="2120900" cy="3841749"/>
          </a:xfrm>
          <a:prstGeom prst="rect">
            <a:avLst/>
          </a:prstGeom>
          <a:solidFill>
            <a:schemeClr val="tx1">
              <a:lumMod val="65000"/>
              <a:alpha val="48000"/>
            </a:schemeClr>
          </a:solidFill>
        </p:spPr>
        <p:txBody>
          <a:bodyPr>
            <a:no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r>
              <a:rPr lang="zh-TW" altLang="en-US" sz="1600" b="1" dirty="0">
                <a:latin typeface="Microsoft JhengHei" charset="-120"/>
                <a:ea typeface="Microsoft JhengHei" charset="-120"/>
                <a:cs typeface="Microsoft JhengHei" charset="-120"/>
              </a:rPr>
              <a:t>目標、願景明確 </a:t>
            </a:r>
            <a:endParaRPr lang="en-HK" altLang="zh-TW" sz="1600" b="1" dirty="0">
              <a:latin typeface="Microsoft JhengHei" charset="-120"/>
              <a:ea typeface="Microsoft JhengHei" charset="-120"/>
              <a:cs typeface="Microsoft JhengHei" charset="-120"/>
            </a:endParaRPr>
          </a:p>
          <a:p>
            <a:r>
              <a:rPr lang="zh-TW" altLang="en-US" sz="1600" b="1" dirty="0">
                <a:latin typeface="Microsoft JhengHei" charset="-120"/>
                <a:ea typeface="Microsoft JhengHei" charset="-120"/>
                <a:cs typeface="Microsoft JhengHei" charset="-120"/>
              </a:rPr>
              <a:t>專注</a:t>
            </a:r>
            <a:endParaRPr lang="en-HK" altLang="zh-TW" sz="1600" b="1" dirty="0">
              <a:latin typeface="Microsoft JhengHei" charset="-120"/>
              <a:ea typeface="Microsoft JhengHei" charset="-120"/>
              <a:cs typeface="Microsoft JhengHei" charset="-120"/>
            </a:endParaRPr>
          </a:p>
          <a:p>
            <a:r>
              <a:rPr lang="zh-TW" altLang="en-US" sz="1600" b="1" dirty="0">
                <a:latin typeface="Microsoft JhengHei" charset="-120"/>
                <a:ea typeface="Microsoft JhengHei" charset="-120"/>
                <a:cs typeface="Microsoft JhengHei" charset="-120"/>
              </a:rPr>
              <a:t>緊貼客戶</a:t>
            </a:r>
            <a:endParaRPr lang="en-HK" altLang="zh-TW" sz="1600" b="1" dirty="0">
              <a:latin typeface="Microsoft JhengHei" charset="-120"/>
              <a:ea typeface="Microsoft JhengHei" charset="-120"/>
              <a:cs typeface="Microsoft JhengHei" charset="-120"/>
            </a:endParaRPr>
          </a:p>
          <a:p>
            <a:r>
              <a:rPr lang="zh-TW" altLang="en-US" sz="1600" b="1" dirty="0">
                <a:latin typeface="Microsoft JhengHei" charset="-120"/>
                <a:ea typeface="Microsoft JhengHei" charset="-120"/>
                <a:cs typeface="Microsoft JhengHei" charset="-120"/>
              </a:rPr>
              <a:t>創新</a:t>
            </a:r>
            <a:endParaRPr lang="en-HK" altLang="zh-TW" sz="1600" b="1" dirty="0">
              <a:latin typeface="Microsoft JhengHei" charset="-120"/>
              <a:ea typeface="Microsoft JhengHei" charset="-120"/>
              <a:cs typeface="Microsoft JhengHei" charset="-120"/>
            </a:endParaRPr>
          </a:p>
          <a:p>
            <a:r>
              <a:rPr lang="zh-TW" altLang="en-US" sz="1600" b="1" dirty="0">
                <a:latin typeface="Microsoft JhengHei" charset="-120"/>
                <a:ea typeface="Microsoft JhengHei" charset="-120"/>
                <a:cs typeface="Microsoft JhengHei" charset="-120"/>
              </a:rPr>
              <a:t>全球化</a:t>
            </a:r>
            <a:endParaRPr lang="en-HK" altLang="zh-TW" sz="1600" b="1" dirty="0">
              <a:latin typeface="Microsoft JhengHei" charset="-120"/>
              <a:ea typeface="Microsoft JhengHei" charset="-120"/>
              <a:cs typeface="Microsoft JhengHei" charset="-120"/>
            </a:endParaRPr>
          </a:p>
          <a:p>
            <a:r>
              <a:rPr lang="zh-TW" altLang="en-US" sz="1600" b="1" dirty="0">
                <a:latin typeface="Microsoft JhengHei" charset="-120"/>
                <a:ea typeface="Microsoft JhengHei" charset="-120"/>
                <a:cs typeface="Microsoft JhengHei" charset="-120"/>
              </a:rPr>
              <a:t>深度</a:t>
            </a:r>
            <a:endParaRPr lang="en-HK" altLang="zh-TW" sz="1600" b="1" dirty="0">
              <a:latin typeface="Microsoft JhengHei" charset="-120"/>
              <a:ea typeface="Microsoft JhengHei" charset="-120"/>
              <a:cs typeface="Microsoft JhengHei" charset="-120"/>
            </a:endParaRPr>
          </a:p>
          <a:p>
            <a:r>
              <a:rPr lang="zh-TW" altLang="en-US" sz="1600" b="1" dirty="0">
                <a:latin typeface="Microsoft JhengHei" charset="-120"/>
                <a:ea typeface="Microsoft JhengHei" charset="-120"/>
                <a:cs typeface="Microsoft JhengHei" charset="-120"/>
              </a:rPr>
              <a:t>高效員工</a:t>
            </a:r>
            <a:endParaRPr lang="en-HK" altLang="zh-TW" sz="1600" b="1" dirty="0">
              <a:latin typeface="Microsoft JhengHei" charset="-120"/>
              <a:ea typeface="Microsoft JhengHei" charset="-120"/>
              <a:cs typeface="Microsoft JhengHei" charset="-120"/>
            </a:endParaRPr>
          </a:p>
          <a:p>
            <a:r>
              <a:rPr lang="zh-TW" altLang="en-US" sz="1600" b="1" dirty="0">
                <a:latin typeface="Microsoft JhengHei" charset="-120"/>
                <a:ea typeface="Microsoft JhengHei" charset="-120"/>
                <a:cs typeface="Microsoft JhengHei" charset="-120"/>
              </a:rPr>
              <a:t>分權管理</a:t>
            </a:r>
            <a:endParaRPr lang="en-HK" altLang="zh-TW" sz="1600" b="1" dirty="0">
              <a:latin typeface="Microsoft JhengHei" charset="-120"/>
              <a:ea typeface="Microsoft JhengHei" charset="-120"/>
              <a:cs typeface="Microsoft JhengHei" charset="-120"/>
            </a:endParaRPr>
          </a:p>
        </p:txBody>
      </p:sp>
      <p:sp>
        <p:nvSpPr>
          <p:cNvPr id="3" name="TextBox 2"/>
          <p:cNvSpPr txBox="1"/>
          <p:nvPr/>
        </p:nvSpPr>
        <p:spPr>
          <a:xfrm>
            <a:off x="7434935" y="1092720"/>
            <a:ext cx="3452456" cy="646331"/>
          </a:xfrm>
          <a:prstGeom prst="rect">
            <a:avLst/>
          </a:prstGeom>
          <a:noFill/>
        </p:spPr>
        <p:txBody>
          <a:bodyPr wrap="square" rtlCol="0">
            <a:spAutoFit/>
          </a:bodyPr>
          <a:lstStyle/>
          <a:p>
            <a:pPr algn="ctr"/>
            <a:r>
              <a:rPr lang="en-US" b="1" dirty="0">
                <a:latin typeface="Century Gothic" charset="0"/>
                <a:ea typeface="Century Gothic" charset="0"/>
                <a:cs typeface="Century Gothic" charset="0"/>
              </a:rPr>
              <a:t>The Strategy of the Hidden Champions</a:t>
            </a:r>
          </a:p>
        </p:txBody>
      </p:sp>
      <p:pic>
        <p:nvPicPr>
          <p:cNvPr id="18" name="圖片 18">
            <a:extLst>
              <a:ext uri="{FF2B5EF4-FFF2-40B4-BE49-F238E27FC236}">
                <a16:creationId xmlns:a16="http://schemas.microsoft.com/office/drawing/2014/main" id="{9024B7DF-C626-402A-9751-980B473F357F}"/>
              </a:ext>
            </a:extLst>
          </p:cNvPr>
          <p:cNvPicPr>
            <a:picLocks noChangeAspect="1"/>
          </p:cNvPicPr>
          <p:nvPr/>
        </p:nvPicPr>
        <p:blipFill>
          <a:blip r:embed="rId3"/>
          <a:stretch>
            <a:fillRect/>
          </a:stretch>
        </p:blipFill>
        <p:spPr>
          <a:xfrm>
            <a:off x="11522044" y="7018"/>
            <a:ext cx="583433" cy="583532"/>
          </a:xfrm>
          <a:prstGeom prst="rect">
            <a:avLst/>
          </a:prstGeom>
        </p:spPr>
      </p:pic>
      <p:pic>
        <p:nvPicPr>
          <p:cNvPr id="4" name="Picture 3">
            <a:extLst>
              <a:ext uri="{FF2B5EF4-FFF2-40B4-BE49-F238E27FC236}">
                <a16:creationId xmlns:a16="http://schemas.microsoft.com/office/drawing/2014/main" id="{50E266C1-761B-4E15-9987-A1B09655A886}"/>
              </a:ext>
            </a:extLst>
          </p:cNvPr>
          <p:cNvPicPr>
            <a:picLocks noChangeAspect="1"/>
          </p:cNvPicPr>
          <p:nvPr/>
        </p:nvPicPr>
        <p:blipFill>
          <a:blip r:embed="rId4"/>
          <a:stretch>
            <a:fillRect/>
          </a:stretch>
        </p:blipFill>
        <p:spPr>
          <a:xfrm>
            <a:off x="7243774" y="1999875"/>
            <a:ext cx="4070526" cy="4319583"/>
          </a:xfrm>
          <a:prstGeom prst="rect">
            <a:avLst/>
          </a:prstGeom>
        </p:spPr>
      </p:pic>
    </p:spTree>
    <p:extLst>
      <p:ext uri="{BB962C8B-B14F-4D97-AF65-F5344CB8AC3E}">
        <p14:creationId xmlns:p14="http://schemas.microsoft.com/office/powerpoint/2010/main" val="2136832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DAB2D921-ED11-4349-A851-234D8F723B44}"/>
              </a:ext>
            </a:extLst>
          </p:cNvPr>
          <p:cNvPicPr>
            <a:picLocks noChangeAspect="1"/>
          </p:cNvPicPr>
          <p:nvPr/>
        </p:nvPicPr>
        <p:blipFill>
          <a:blip r:embed="rId2"/>
          <a:stretch>
            <a:fillRect/>
          </a:stretch>
        </p:blipFill>
        <p:spPr>
          <a:xfrm>
            <a:off x="1219199" y="2453401"/>
            <a:ext cx="9817769" cy="3720644"/>
          </a:xfrm>
          <a:prstGeom prst="rect">
            <a:avLst/>
          </a:prstGeom>
        </p:spPr>
      </p:pic>
      <p:sp>
        <p:nvSpPr>
          <p:cNvPr id="6" name="Rectangle 5">
            <a:extLst>
              <a:ext uri="{FF2B5EF4-FFF2-40B4-BE49-F238E27FC236}">
                <a16:creationId xmlns:a16="http://schemas.microsoft.com/office/drawing/2014/main" id="{F7C28DF9-833B-4344-A346-BE4D5378AFC7}"/>
              </a:ext>
            </a:extLst>
          </p:cNvPr>
          <p:cNvSpPr/>
          <p:nvPr/>
        </p:nvSpPr>
        <p:spPr>
          <a:xfrm>
            <a:off x="1212929" y="6374153"/>
            <a:ext cx="2512315" cy="369332"/>
          </a:xfrm>
          <a:prstGeom prst="rect">
            <a:avLst/>
          </a:prstGeom>
        </p:spPr>
        <p:txBody>
          <a:bodyPr wrap="square">
            <a:spAutoFit/>
          </a:bodyPr>
          <a:lstStyle/>
          <a:p>
            <a:r>
              <a:rPr lang="en-HK" dirty="0">
                <a:latin typeface="Century Gothic" charset="0"/>
                <a:ea typeface="Century Gothic" charset="0"/>
                <a:cs typeface="Century Gothic" charset="0"/>
              </a:rPr>
              <a:t>(HAE-YONG, 2014)</a:t>
            </a:r>
          </a:p>
        </p:txBody>
      </p:sp>
      <p:sp>
        <p:nvSpPr>
          <p:cNvPr id="7" name="Rectangle 6"/>
          <p:cNvSpPr/>
          <p:nvPr/>
        </p:nvSpPr>
        <p:spPr>
          <a:xfrm>
            <a:off x="1212929" y="286730"/>
            <a:ext cx="4801314" cy="646331"/>
          </a:xfrm>
          <a:prstGeom prst="rect">
            <a:avLst/>
          </a:prstGeom>
        </p:spPr>
        <p:txBody>
          <a:bodyPr wrap="none">
            <a:spAutoFit/>
          </a:bodyPr>
          <a:lstStyle/>
          <a:p>
            <a:r>
              <a:rPr lang="zh-TW" altLang="en-US" sz="3600" b="1" dirty="0">
                <a:solidFill>
                  <a:srgbClr val="FFFF00"/>
                </a:solidFill>
                <a:latin typeface="Microsoft JhengHei" charset="-120"/>
                <a:ea typeface="Microsoft JhengHei" charset="-120"/>
                <a:cs typeface="Microsoft JhengHei" charset="-120"/>
              </a:rPr>
              <a:t>隱形冠軍的員工滿意度</a:t>
            </a:r>
            <a:endParaRPr lang="en-US" sz="3600" b="1" dirty="0">
              <a:solidFill>
                <a:srgbClr val="FFFF00"/>
              </a:solidFill>
              <a:latin typeface="Microsoft JhengHei" charset="-120"/>
              <a:ea typeface="Microsoft JhengHei" charset="-120"/>
              <a:cs typeface="Microsoft JhengHei" charset="-120"/>
            </a:endParaRPr>
          </a:p>
        </p:txBody>
      </p:sp>
      <p:pic>
        <p:nvPicPr>
          <p:cNvPr id="8" name="Picture 7"/>
          <p:cNvPicPr>
            <a:picLocks noChangeAspect="1"/>
          </p:cNvPicPr>
          <p:nvPr/>
        </p:nvPicPr>
        <p:blipFill>
          <a:blip r:embed="rId3"/>
          <a:stretch>
            <a:fillRect/>
          </a:stretch>
        </p:blipFill>
        <p:spPr>
          <a:xfrm>
            <a:off x="6896768" y="497601"/>
            <a:ext cx="4140200" cy="1955800"/>
          </a:xfrm>
          <a:prstGeom prst="rect">
            <a:avLst/>
          </a:prstGeom>
        </p:spPr>
      </p:pic>
      <p:pic>
        <p:nvPicPr>
          <p:cNvPr id="9" name="圖片 18">
            <a:extLst>
              <a:ext uri="{FF2B5EF4-FFF2-40B4-BE49-F238E27FC236}">
                <a16:creationId xmlns:a16="http://schemas.microsoft.com/office/drawing/2014/main" id="{4780A026-F6AF-4703-B909-F102BC2C4168}"/>
              </a:ext>
            </a:extLst>
          </p:cNvPr>
          <p:cNvPicPr>
            <a:picLocks noChangeAspect="1"/>
          </p:cNvPicPr>
          <p:nvPr/>
        </p:nvPicPr>
        <p:blipFill>
          <a:blip r:embed="rId4"/>
          <a:stretch>
            <a:fillRect/>
          </a:stretch>
        </p:blipFill>
        <p:spPr>
          <a:xfrm>
            <a:off x="11522044" y="7018"/>
            <a:ext cx="583433" cy="583532"/>
          </a:xfrm>
          <a:prstGeom prst="rect">
            <a:avLst/>
          </a:prstGeom>
        </p:spPr>
      </p:pic>
    </p:spTree>
    <p:extLst>
      <p:ext uri="{BB962C8B-B14F-4D97-AF65-F5344CB8AC3E}">
        <p14:creationId xmlns:p14="http://schemas.microsoft.com/office/powerpoint/2010/main" val="113252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2929" y="286730"/>
            <a:ext cx="4339650" cy="646331"/>
          </a:xfrm>
          <a:prstGeom prst="rect">
            <a:avLst/>
          </a:prstGeom>
        </p:spPr>
        <p:txBody>
          <a:bodyPr wrap="none">
            <a:spAutoFit/>
          </a:bodyPr>
          <a:lstStyle/>
          <a:p>
            <a:r>
              <a:rPr lang="zh-TW" altLang="en-US" sz="3600" b="1">
                <a:solidFill>
                  <a:srgbClr val="FFFF00"/>
                </a:solidFill>
                <a:latin typeface="Microsoft JhengHei" charset="-120"/>
                <a:ea typeface="Microsoft JhengHei" charset="-120"/>
                <a:cs typeface="Microsoft JhengHei" charset="-120"/>
              </a:rPr>
              <a:t>隱形冠軍的競爭優勢</a:t>
            </a:r>
            <a:endParaRPr lang="en-US" sz="3600" b="1" dirty="0">
              <a:solidFill>
                <a:srgbClr val="FFFF00"/>
              </a:solidFill>
              <a:latin typeface="Microsoft JhengHei" charset="-120"/>
              <a:ea typeface="Microsoft JhengHei" charset="-120"/>
              <a:cs typeface="Microsoft JhengHei" charset="-120"/>
            </a:endParaRPr>
          </a:p>
        </p:txBody>
      </p:sp>
      <p:pic>
        <p:nvPicPr>
          <p:cNvPr id="3" name="Content Placeholder 4">
            <a:extLst>
              <a:ext uri="{FF2B5EF4-FFF2-40B4-BE49-F238E27FC236}">
                <a16:creationId xmlns:a16="http://schemas.microsoft.com/office/drawing/2014/main" id="{DB0DC504-6A8C-49D7-A0F4-6040B7FF9387}"/>
              </a:ext>
            </a:extLst>
          </p:cNvPr>
          <p:cNvPicPr>
            <a:picLocks noChangeAspect="1"/>
          </p:cNvPicPr>
          <p:nvPr/>
        </p:nvPicPr>
        <p:blipFill>
          <a:blip r:embed="rId2"/>
          <a:stretch>
            <a:fillRect/>
          </a:stretch>
        </p:blipFill>
        <p:spPr>
          <a:xfrm>
            <a:off x="6771716" y="2388635"/>
            <a:ext cx="4369250" cy="4182634"/>
          </a:xfrm>
          <a:prstGeom prst="rect">
            <a:avLst/>
          </a:prstGeom>
        </p:spPr>
      </p:pic>
      <p:pic>
        <p:nvPicPr>
          <p:cNvPr id="4" name="Content Placeholder 5">
            <a:extLst>
              <a:ext uri="{FF2B5EF4-FFF2-40B4-BE49-F238E27FC236}">
                <a16:creationId xmlns:a16="http://schemas.microsoft.com/office/drawing/2014/main" id="{99865C23-E10F-40F9-8B53-7C638A0FB025}"/>
              </a:ext>
            </a:extLst>
          </p:cNvPr>
          <p:cNvPicPr>
            <a:picLocks noChangeAspect="1"/>
          </p:cNvPicPr>
          <p:nvPr/>
        </p:nvPicPr>
        <p:blipFill>
          <a:blip r:embed="rId3"/>
          <a:stretch>
            <a:fillRect/>
          </a:stretch>
        </p:blipFill>
        <p:spPr>
          <a:xfrm>
            <a:off x="1399541" y="2388636"/>
            <a:ext cx="5134676" cy="4182634"/>
          </a:xfrm>
          <a:prstGeom prst="rect">
            <a:avLst/>
          </a:prstGeom>
          <a:effectLst>
            <a:outerShdw blurRad="50800" dist="50800" dir="5400000" algn="ctr" rotWithShape="0">
              <a:srgbClr val="000000"/>
            </a:outerShdw>
          </a:effectLst>
        </p:spPr>
      </p:pic>
      <p:pic>
        <p:nvPicPr>
          <p:cNvPr id="7" name="Picture 6"/>
          <p:cNvPicPr>
            <a:picLocks noChangeAspect="1"/>
          </p:cNvPicPr>
          <p:nvPr/>
        </p:nvPicPr>
        <p:blipFill>
          <a:blip r:embed="rId4">
            <a:clrChange>
              <a:clrFrom>
                <a:srgbClr val="F8F8F8"/>
              </a:clrFrom>
              <a:clrTo>
                <a:srgbClr val="F8F8F8">
                  <a:alpha val="0"/>
                </a:srgbClr>
              </a:clrTo>
            </a:clrChange>
            <a:lum bright="70000" contrast="-70000"/>
          </a:blip>
          <a:stretch>
            <a:fillRect/>
          </a:stretch>
        </p:blipFill>
        <p:spPr>
          <a:xfrm>
            <a:off x="9077496" y="428941"/>
            <a:ext cx="1540740" cy="1618128"/>
          </a:xfrm>
          <a:prstGeom prst="rect">
            <a:avLst/>
          </a:prstGeom>
        </p:spPr>
      </p:pic>
      <p:pic>
        <p:nvPicPr>
          <p:cNvPr id="9" name="圖片 8">
            <a:extLst>
              <a:ext uri="{FF2B5EF4-FFF2-40B4-BE49-F238E27FC236}">
                <a16:creationId xmlns:a16="http://schemas.microsoft.com/office/drawing/2014/main" id="{CCCA2293-51D5-4879-8E08-B7AACD957E8C}"/>
              </a:ext>
            </a:extLst>
          </p:cNvPr>
          <p:cNvPicPr>
            <a:picLocks noChangeAspect="1"/>
          </p:cNvPicPr>
          <p:nvPr/>
        </p:nvPicPr>
        <p:blipFill>
          <a:blip r:embed="rId5"/>
          <a:stretch>
            <a:fillRect/>
          </a:stretch>
        </p:blipFill>
        <p:spPr>
          <a:xfrm>
            <a:off x="11502025" y="0"/>
            <a:ext cx="585200" cy="581263"/>
          </a:xfrm>
          <a:prstGeom prst="rect">
            <a:avLst/>
          </a:prstGeom>
        </p:spPr>
      </p:pic>
      <p:pic>
        <p:nvPicPr>
          <p:cNvPr id="8" name="圖片 18">
            <a:extLst>
              <a:ext uri="{FF2B5EF4-FFF2-40B4-BE49-F238E27FC236}">
                <a16:creationId xmlns:a16="http://schemas.microsoft.com/office/drawing/2014/main" id="{B05A57DE-F7B3-487A-8B5B-FEDAF406F0F1}"/>
              </a:ext>
            </a:extLst>
          </p:cNvPr>
          <p:cNvPicPr>
            <a:picLocks noChangeAspect="1"/>
          </p:cNvPicPr>
          <p:nvPr/>
        </p:nvPicPr>
        <p:blipFill>
          <a:blip r:embed="rId6"/>
          <a:stretch>
            <a:fillRect/>
          </a:stretch>
        </p:blipFill>
        <p:spPr>
          <a:xfrm>
            <a:off x="11522044" y="7018"/>
            <a:ext cx="583433" cy="583532"/>
          </a:xfrm>
          <a:prstGeom prst="rect">
            <a:avLst/>
          </a:prstGeom>
        </p:spPr>
      </p:pic>
    </p:spTree>
    <p:extLst>
      <p:ext uri="{BB962C8B-B14F-4D97-AF65-F5344CB8AC3E}">
        <p14:creationId xmlns:p14="http://schemas.microsoft.com/office/powerpoint/2010/main" val="1227131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529F7EC-761B-4032-90CB-126DC0869F46}"/>
              </a:ext>
            </a:extLst>
          </p:cNvPr>
          <p:cNvSpPr txBox="1">
            <a:spLocks/>
          </p:cNvSpPr>
          <p:nvPr/>
        </p:nvSpPr>
        <p:spPr>
          <a:xfrm>
            <a:off x="1147008" y="1147160"/>
            <a:ext cx="5253791" cy="5292891"/>
          </a:xfrm>
          <a:prstGeom prst="rect">
            <a:avLst/>
          </a:prstGeom>
          <a:solidFill>
            <a:schemeClr val="accent1">
              <a:lumMod val="60000"/>
              <a:lumOff val="40000"/>
              <a:alpha val="45000"/>
            </a:schemeClr>
          </a:solidFill>
        </p:spPr>
        <p:txBody>
          <a:bodyPr>
            <a:no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buNone/>
            </a:pPr>
            <a:r>
              <a:rPr lang="zh-TW" altLang="en-US" sz="1600" b="1" dirty="0">
                <a:latin typeface="Microsoft JhengHei" charset="-120"/>
                <a:ea typeface="Microsoft JhengHei" charset="-120"/>
                <a:cs typeface="Microsoft JhengHei" charset="-120"/>
              </a:rPr>
              <a:t>個人獨特的心態 </a:t>
            </a:r>
            <a:r>
              <a:rPr lang="en-HK" altLang="zh-TW" sz="1600" b="1" dirty="0">
                <a:latin typeface="Microsoft JhengHei" charset="-120"/>
                <a:ea typeface="Microsoft JhengHei" charset="-120"/>
                <a:cs typeface="Microsoft JhengHei" charset="-120"/>
              </a:rPr>
              <a:t>(Mindset)	</a:t>
            </a:r>
            <a:endParaRPr lang="en-HK" altLang="zh-TW" sz="1600" dirty="0">
              <a:latin typeface="Microsoft JhengHei" charset="-120"/>
              <a:ea typeface="Microsoft JhengHei" charset="-120"/>
              <a:cs typeface="Microsoft JhengHei" charset="-120"/>
            </a:endParaRPr>
          </a:p>
          <a:p>
            <a:r>
              <a:rPr lang="zh-TW" altLang="en-US" sz="1600" b="1" dirty="0">
                <a:latin typeface="Microsoft JhengHei" charset="-120"/>
                <a:ea typeface="Microsoft JhengHei" charset="-120"/>
                <a:cs typeface="Microsoft JhengHei" charset="-120"/>
              </a:rPr>
              <a:t>單一偏執狂 </a:t>
            </a:r>
            <a:r>
              <a:rPr lang="en-HK" altLang="zh-TW" sz="1600" b="1" dirty="0">
                <a:latin typeface="Microsoft JhengHei" charset="-120"/>
                <a:ea typeface="Microsoft JhengHei" charset="-120"/>
                <a:cs typeface="Microsoft JhengHei" charset="-120"/>
              </a:rPr>
              <a:t>	Monomania , Unity of 			Person &amp; Purpose</a:t>
            </a:r>
          </a:p>
          <a:p>
            <a:r>
              <a:rPr lang="zh-TW" altLang="en-US" sz="1600" b="1" dirty="0">
                <a:latin typeface="Microsoft JhengHei" charset="-120"/>
                <a:ea typeface="Microsoft JhengHei" charset="-120"/>
                <a:cs typeface="Microsoft JhengHei" charset="-120"/>
              </a:rPr>
              <a:t>與別不同的靈感 </a:t>
            </a:r>
            <a:r>
              <a:rPr lang="en-HK" altLang="zh-TW" sz="1600" b="1" dirty="0">
                <a:latin typeface="Microsoft JhengHei" charset="-120"/>
                <a:ea typeface="Microsoft JhengHei" charset="-120"/>
                <a:cs typeface="Microsoft JhengHei" charset="-120"/>
              </a:rPr>
              <a:t>	Inspiration &amp; Inspiration of 			others</a:t>
            </a:r>
          </a:p>
          <a:p>
            <a:r>
              <a:rPr lang="zh-TW" altLang="en-US" sz="1600" b="1" dirty="0">
                <a:latin typeface="Microsoft JhengHei" charset="-120"/>
                <a:ea typeface="Microsoft JhengHei" charset="-120"/>
                <a:cs typeface="Microsoft JhengHei" charset="-120"/>
              </a:rPr>
              <a:t>勇於冒險 </a:t>
            </a:r>
            <a:r>
              <a:rPr lang="en-HK" altLang="zh-TW" sz="1600" b="1" dirty="0">
                <a:latin typeface="Microsoft JhengHei" charset="-120"/>
                <a:ea typeface="Microsoft JhengHei" charset="-120"/>
                <a:cs typeface="Microsoft JhengHei" charset="-120"/>
              </a:rPr>
              <a:t>	Fearlessness, Courage to 			Take Risks</a:t>
            </a:r>
          </a:p>
          <a:p>
            <a:r>
              <a:rPr lang="zh-TW" altLang="en-US" sz="1600" b="1" dirty="0">
                <a:latin typeface="Microsoft JhengHei" charset="-120"/>
                <a:ea typeface="Microsoft JhengHei" charset="-120"/>
                <a:cs typeface="Microsoft JhengHei" charset="-120"/>
              </a:rPr>
              <a:t>有耐力和毅力，逆流而上 </a:t>
            </a:r>
            <a:endParaRPr lang="en-HK" altLang="zh-TW" sz="1600" b="1" dirty="0">
              <a:latin typeface="Microsoft JhengHei" charset="-120"/>
              <a:ea typeface="Microsoft JhengHei" charset="-120"/>
              <a:cs typeface="Microsoft JhengHei" charset="-120"/>
            </a:endParaRPr>
          </a:p>
          <a:p>
            <a:pPr marL="0" indent="0">
              <a:buNone/>
            </a:pPr>
            <a:r>
              <a:rPr lang="en-HK" altLang="zh-TW" sz="1600" b="1" dirty="0">
                <a:latin typeface="Microsoft JhengHei" charset="-120"/>
                <a:ea typeface="Microsoft JhengHei" charset="-120"/>
                <a:cs typeface="Microsoft JhengHei" charset="-120"/>
              </a:rPr>
              <a:t>		Stamina &amp; Perseverance</a:t>
            </a:r>
          </a:p>
          <a:p>
            <a:pPr marL="1828800" lvl="4" indent="0">
              <a:buNone/>
            </a:pPr>
            <a:r>
              <a:rPr lang="en-HK" altLang="zh-TW" sz="1600" b="1" dirty="0">
                <a:latin typeface="Microsoft JhengHei" charset="-120"/>
                <a:ea typeface="Microsoft JhengHei" charset="-120"/>
                <a:cs typeface="Microsoft JhengHei" charset="-120"/>
              </a:rPr>
              <a:t>Swimming Against the Current</a:t>
            </a:r>
          </a:p>
          <a:p>
            <a:r>
              <a:rPr lang="zh-TW" altLang="en-US" sz="1600" b="1" dirty="0">
                <a:latin typeface="Microsoft JhengHei" charset="-120"/>
                <a:ea typeface="Microsoft JhengHei" charset="-120"/>
                <a:cs typeface="Microsoft JhengHei" charset="-120"/>
              </a:rPr>
              <a:t>長期展望 </a:t>
            </a:r>
            <a:r>
              <a:rPr lang="en-HK" altLang="zh-TW" sz="1600" b="1" dirty="0">
                <a:latin typeface="Microsoft JhengHei" charset="-120"/>
                <a:ea typeface="Microsoft JhengHei" charset="-120"/>
                <a:cs typeface="Microsoft JhengHei" charset="-120"/>
              </a:rPr>
              <a:t>	Long-Term Perspectives</a:t>
            </a:r>
          </a:p>
          <a:p>
            <a:pPr marL="0" indent="0">
              <a:buNone/>
            </a:pPr>
            <a:r>
              <a:rPr lang="en-HK" altLang="zh-TW" sz="1600" b="1" dirty="0">
                <a:latin typeface="Microsoft JhengHei" charset="-120"/>
                <a:ea typeface="Microsoft JhengHei" charset="-120"/>
                <a:cs typeface="Microsoft JhengHei" charset="-120"/>
              </a:rPr>
              <a:t> (Zitelmann, 2019)</a:t>
            </a: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p:txBody>
      </p:sp>
      <p:pic>
        <p:nvPicPr>
          <p:cNvPr id="3" name="Content Placeholder 4">
            <a:extLst>
              <a:ext uri="{FF2B5EF4-FFF2-40B4-BE49-F238E27FC236}">
                <a16:creationId xmlns:a16="http://schemas.microsoft.com/office/drawing/2014/main" id="{064A089C-8FED-45F0-8CD5-E26C54821E0C}"/>
              </a:ext>
            </a:extLst>
          </p:cNvPr>
          <p:cNvPicPr>
            <a:picLocks noChangeAspect="1"/>
          </p:cNvPicPr>
          <p:nvPr/>
        </p:nvPicPr>
        <p:blipFill>
          <a:blip r:embed="rId3"/>
          <a:stretch>
            <a:fillRect/>
          </a:stretch>
        </p:blipFill>
        <p:spPr>
          <a:xfrm>
            <a:off x="6565900" y="2429958"/>
            <a:ext cx="4479091" cy="4246979"/>
          </a:xfrm>
          <a:prstGeom prst="rect">
            <a:avLst/>
          </a:prstGeom>
          <a:solidFill>
            <a:schemeClr val="bg1">
              <a:alpha val="45000"/>
            </a:schemeClr>
          </a:solidFill>
        </p:spPr>
      </p:pic>
      <p:sp>
        <p:nvSpPr>
          <p:cNvPr id="4" name="Rectangle 3"/>
          <p:cNvSpPr/>
          <p:nvPr/>
        </p:nvSpPr>
        <p:spPr>
          <a:xfrm>
            <a:off x="1267326" y="308629"/>
            <a:ext cx="4339650" cy="646331"/>
          </a:xfrm>
          <a:prstGeom prst="rect">
            <a:avLst/>
          </a:prstGeom>
        </p:spPr>
        <p:txBody>
          <a:bodyPr wrap="none">
            <a:spAutoFit/>
          </a:bodyPr>
          <a:lstStyle/>
          <a:p>
            <a:r>
              <a:rPr lang="zh-TW" altLang="en-US" sz="3600" b="1">
                <a:solidFill>
                  <a:srgbClr val="FFFF00"/>
                </a:solidFill>
                <a:latin typeface="Microsoft JhengHei" charset="-120"/>
                <a:ea typeface="Microsoft JhengHei" charset="-120"/>
                <a:cs typeface="Microsoft JhengHei" charset="-120"/>
              </a:rPr>
              <a:t>隱形冠軍的領導秘訣</a:t>
            </a:r>
            <a:endParaRPr lang="en-US" sz="3600" b="1" dirty="0">
              <a:solidFill>
                <a:srgbClr val="FFFF00"/>
              </a:solidFill>
              <a:latin typeface="Microsoft JhengHei" charset="-120"/>
              <a:ea typeface="Microsoft JhengHei" charset="-120"/>
              <a:cs typeface="Microsoft JhengHei" charset="-120"/>
            </a:endParaRPr>
          </a:p>
        </p:txBody>
      </p:sp>
      <p:pic>
        <p:nvPicPr>
          <p:cNvPr id="5" name="Picture 4"/>
          <p:cNvPicPr>
            <a:picLocks noChangeAspect="1"/>
          </p:cNvPicPr>
          <p:nvPr/>
        </p:nvPicPr>
        <p:blipFill>
          <a:blip r:embed="rId4"/>
          <a:stretch>
            <a:fillRect/>
          </a:stretch>
        </p:blipFill>
        <p:spPr>
          <a:xfrm>
            <a:off x="7332547" y="1147160"/>
            <a:ext cx="2609613" cy="1474998"/>
          </a:xfrm>
          <a:prstGeom prst="rect">
            <a:avLst/>
          </a:prstGeom>
        </p:spPr>
      </p:pic>
      <p:pic>
        <p:nvPicPr>
          <p:cNvPr id="7" name="圖片 6">
            <a:extLst>
              <a:ext uri="{FF2B5EF4-FFF2-40B4-BE49-F238E27FC236}">
                <a16:creationId xmlns:a16="http://schemas.microsoft.com/office/drawing/2014/main" id="{A34BB704-5152-47A7-8595-13DD754DC518}"/>
              </a:ext>
            </a:extLst>
          </p:cNvPr>
          <p:cNvPicPr>
            <a:picLocks noChangeAspect="1"/>
          </p:cNvPicPr>
          <p:nvPr/>
        </p:nvPicPr>
        <p:blipFill>
          <a:blip r:embed="rId5"/>
          <a:stretch>
            <a:fillRect/>
          </a:stretch>
        </p:blipFill>
        <p:spPr>
          <a:xfrm>
            <a:off x="11502025" y="0"/>
            <a:ext cx="585200" cy="581263"/>
          </a:xfrm>
          <a:prstGeom prst="rect">
            <a:avLst/>
          </a:prstGeom>
        </p:spPr>
      </p:pic>
      <p:pic>
        <p:nvPicPr>
          <p:cNvPr id="9" name="圖片 18">
            <a:extLst>
              <a:ext uri="{FF2B5EF4-FFF2-40B4-BE49-F238E27FC236}">
                <a16:creationId xmlns:a16="http://schemas.microsoft.com/office/drawing/2014/main" id="{F1E81A0C-DF19-44A7-AF2A-4814E71669B6}"/>
              </a:ext>
            </a:extLst>
          </p:cNvPr>
          <p:cNvPicPr>
            <a:picLocks noChangeAspect="1"/>
          </p:cNvPicPr>
          <p:nvPr/>
        </p:nvPicPr>
        <p:blipFill>
          <a:blip r:embed="rId6"/>
          <a:stretch>
            <a:fillRect/>
          </a:stretch>
        </p:blipFill>
        <p:spPr>
          <a:xfrm>
            <a:off x="11522044" y="7018"/>
            <a:ext cx="583433" cy="583532"/>
          </a:xfrm>
          <a:prstGeom prst="rect">
            <a:avLst/>
          </a:prstGeom>
        </p:spPr>
      </p:pic>
    </p:spTree>
    <p:extLst>
      <p:ext uri="{BB962C8B-B14F-4D97-AF65-F5344CB8AC3E}">
        <p14:creationId xmlns:p14="http://schemas.microsoft.com/office/powerpoint/2010/main" val="63947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6529893D-154C-4111-864D-C45A4D3763CE}"/>
              </a:ext>
            </a:extLst>
          </p:cNvPr>
          <p:cNvGraphicFramePr>
            <a:graphicFrameLocks noGrp="1"/>
          </p:cNvGraphicFramePr>
          <p:nvPr>
            <p:extLst>
              <p:ext uri="{D42A27DB-BD31-4B8C-83A1-F6EECF244321}">
                <p14:modId xmlns:p14="http://schemas.microsoft.com/office/powerpoint/2010/main" val="1155202859"/>
              </p:ext>
            </p:extLst>
          </p:nvPr>
        </p:nvGraphicFramePr>
        <p:xfrm>
          <a:off x="1363579" y="2486675"/>
          <a:ext cx="9571790" cy="4066291"/>
        </p:xfrm>
        <a:graphic>
          <a:graphicData uri="http://schemas.openxmlformats.org/drawingml/2006/table">
            <a:tbl>
              <a:tblPr firstRow="1" bandRow="1">
                <a:tableStyleId>{00A15C55-8517-42AA-B614-E9B94910E393}</a:tableStyleId>
              </a:tblPr>
              <a:tblGrid>
                <a:gridCol w="1370982">
                  <a:extLst>
                    <a:ext uri="{9D8B030D-6E8A-4147-A177-3AD203B41FA5}">
                      <a16:colId xmlns:a16="http://schemas.microsoft.com/office/drawing/2014/main" val="244985204"/>
                    </a:ext>
                  </a:extLst>
                </a:gridCol>
                <a:gridCol w="3868769">
                  <a:extLst>
                    <a:ext uri="{9D8B030D-6E8A-4147-A177-3AD203B41FA5}">
                      <a16:colId xmlns:a16="http://schemas.microsoft.com/office/drawing/2014/main" val="3551027449"/>
                    </a:ext>
                  </a:extLst>
                </a:gridCol>
                <a:gridCol w="4332039">
                  <a:extLst>
                    <a:ext uri="{9D8B030D-6E8A-4147-A177-3AD203B41FA5}">
                      <a16:colId xmlns:a16="http://schemas.microsoft.com/office/drawing/2014/main" val="1086287581"/>
                    </a:ext>
                  </a:extLst>
                </a:gridCol>
              </a:tblGrid>
              <a:tr h="322651">
                <a:tc>
                  <a:txBody>
                    <a:bodyPr/>
                    <a:lstStyle/>
                    <a:p>
                      <a:endParaRPr lang="en-HK" sz="1400" dirty="0">
                        <a:latin typeface="Microsoft JhengHei" charset="-120"/>
                        <a:ea typeface="Microsoft JhengHei" charset="-120"/>
                        <a:cs typeface="Microsoft JhengHei" charset="-120"/>
                      </a:endParaRPr>
                    </a:p>
                  </a:txBody>
                  <a:tcPr>
                    <a:solidFill>
                      <a:schemeClr val="tx1">
                        <a:lumMod val="85000"/>
                      </a:schemeClr>
                    </a:solidFill>
                  </a:tcPr>
                </a:tc>
                <a:tc>
                  <a:txBody>
                    <a:bodyPr/>
                    <a:lstStyle/>
                    <a:p>
                      <a:pPr algn="ctr"/>
                      <a:r>
                        <a:rPr lang="zh-TW" altLang="en-US" sz="2000" dirty="0">
                          <a:solidFill>
                            <a:schemeClr val="tx2"/>
                          </a:solidFill>
                          <a:latin typeface="Microsoft JhengHei" charset="-120"/>
                          <a:ea typeface="Microsoft JhengHei" charset="-120"/>
                          <a:cs typeface="Microsoft JhengHei" charset="-120"/>
                        </a:rPr>
                        <a:t>獨角獸</a:t>
                      </a:r>
                    </a:p>
                  </a:txBody>
                  <a:tcPr>
                    <a:solidFill>
                      <a:schemeClr val="bg1">
                        <a:lumMod val="50000"/>
                        <a:lumOff val="50000"/>
                      </a:schemeClr>
                    </a:solidFill>
                  </a:tcPr>
                </a:tc>
                <a:tc>
                  <a:txBody>
                    <a:bodyPr/>
                    <a:lstStyle/>
                    <a:p>
                      <a:pPr algn="ctr"/>
                      <a:r>
                        <a:rPr lang="zh-TW" altLang="en-US" sz="2000" dirty="0">
                          <a:solidFill>
                            <a:schemeClr val="tx2"/>
                          </a:solidFill>
                          <a:latin typeface="Microsoft JhengHei" charset="-120"/>
                          <a:ea typeface="Microsoft JhengHei" charset="-120"/>
                          <a:cs typeface="Microsoft JhengHei" charset="-120"/>
                        </a:rPr>
                        <a:t>隱形冠軍</a:t>
                      </a:r>
                    </a:p>
                  </a:txBody>
                  <a:tcPr>
                    <a:solidFill>
                      <a:schemeClr val="accent2"/>
                    </a:solidFill>
                  </a:tcPr>
                </a:tc>
                <a:extLst>
                  <a:ext uri="{0D108BD9-81ED-4DB2-BD59-A6C34878D82A}">
                    <a16:rowId xmlns:a16="http://schemas.microsoft.com/office/drawing/2014/main" val="3457735475"/>
                  </a:ext>
                </a:extLst>
              </a:tr>
              <a:tr h="236611">
                <a:tc>
                  <a:txBody>
                    <a:bodyPr/>
                    <a:lstStyle/>
                    <a:p>
                      <a:r>
                        <a:rPr lang="zh-TW" altLang="en-US" sz="1400" b="1" dirty="0">
                          <a:latin typeface="Microsoft JhengHei" charset="-120"/>
                          <a:ea typeface="Microsoft JhengHei" charset="-120"/>
                          <a:cs typeface="Microsoft JhengHei" charset="-120"/>
                        </a:rPr>
                        <a:t>出身地</a:t>
                      </a:r>
                      <a:endParaRPr lang="en-HK" sz="1400" b="1" dirty="0">
                        <a:latin typeface="Microsoft JhengHei" charset="-120"/>
                        <a:ea typeface="Microsoft JhengHei" charset="-120"/>
                        <a:cs typeface="Microsoft JhengHei" charset="-120"/>
                      </a:endParaRPr>
                    </a:p>
                  </a:txBody>
                  <a:tcPr>
                    <a:solidFill>
                      <a:schemeClr val="accent6">
                        <a:lumMod val="20000"/>
                        <a:lumOff val="80000"/>
                      </a:schemeClr>
                    </a:solidFill>
                  </a:tcPr>
                </a:tc>
                <a:tc>
                  <a:txBody>
                    <a:bodyPr/>
                    <a:lstStyle/>
                    <a:p>
                      <a:r>
                        <a:rPr lang="zh-TW" altLang="en-US" sz="1400" dirty="0">
                          <a:latin typeface="Microsoft JhengHei" charset="-120"/>
                          <a:ea typeface="Microsoft JhengHei" charset="-120"/>
                          <a:cs typeface="Microsoft JhengHei" charset="-120"/>
                        </a:rPr>
                        <a:t>英美偏好獨角獸</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dirty="0">
                          <a:latin typeface="Microsoft JhengHei" charset="-120"/>
                          <a:ea typeface="Microsoft JhengHei" charset="-120"/>
                          <a:cs typeface="Microsoft JhengHei" charset="-120"/>
                        </a:rPr>
                        <a:t>以德國為首的歐洲則較多隱形冠軍</a:t>
                      </a:r>
                    </a:p>
                  </a:txBody>
                  <a:tcPr/>
                </a:tc>
                <a:extLst>
                  <a:ext uri="{0D108BD9-81ED-4DB2-BD59-A6C34878D82A}">
                    <a16:rowId xmlns:a16="http://schemas.microsoft.com/office/drawing/2014/main" val="1222295111"/>
                  </a:ext>
                </a:extLst>
              </a:tr>
              <a:tr h="236611">
                <a:tc>
                  <a:txBody>
                    <a:bodyPr/>
                    <a:lstStyle/>
                    <a:p>
                      <a:r>
                        <a:rPr lang="zh-TW" altLang="en-US" sz="1400" b="1" dirty="0">
                          <a:latin typeface="Microsoft JhengHei" charset="-120"/>
                          <a:ea typeface="Microsoft JhengHei" charset="-120"/>
                          <a:cs typeface="Microsoft JhengHei" charset="-120"/>
                        </a:rPr>
                        <a:t>投資者</a:t>
                      </a:r>
                      <a:endParaRPr lang="en-HK" sz="1400" b="1" dirty="0">
                        <a:latin typeface="Microsoft JhengHei" charset="-120"/>
                        <a:ea typeface="Microsoft JhengHei" charset="-120"/>
                        <a:cs typeface="Microsoft JhengHei" charset="-120"/>
                      </a:endParaRPr>
                    </a:p>
                  </a:txBody>
                  <a:tcPr>
                    <a:solidFill>
                      <a:schemeClr val="accent6">
                        <a:lumMod val="20000"/>
                        <a:lumOff val="80000"/>
                      </a:schemeClr>
                    </a:solidFill>
                  </a:tcPr>
                </a:tc>
                <a:tc>
                  <a:txBody>
                    <a:bodyPr/>
                    <a:lstStyle/>
                    <a:p>
                      <a:r>
                        <a:rPr lang="zh-TW" altLang="en-US" sz="1400" dirty="0">
                          <a:latin typeface="Microsoft JhengHei" charset="-120"/>
                          <a:ea typeface="Microsoft JhengHei" charset="-120"/>
                          <a:cs typeface="Microsoft JhengHei" charset="-120"/>
                        </a:rPr>
                        <a:t>初創投資者、天使基金、風險資本</a:t>
                      </a:r>
                      <a:endParaRPr lang="en-HK" sz="1400" dirty="0">
                        <a:latin typeface="Microsoft JhengHei" charset="-120"/>
                        <a:ea typeface="Microsoft JhengHei" charset="-120"/>
                        <a:cs typeface="Microsoft JhengHei" charset="-120"/>
                      </a:endParaRPr>
                    </a:p>
                  </a:txBody>
                  <a:tcPr/>
                </a:tc>
                <a:tc>
                  <a:txBody>
                    <a:bodyPr/>
                    <a:lstStyle/>
                    <a:p>
                      <a:r>
                        <a:rPr lang="zh-TW" altLang="en-US" sz="1400" dirty="0">
                          <a:latin typeface="Microsoft JhengHei" charset="-120"/>
                          <a:ea typeface="Microsoft JhengHei" charset="-120"/>
                          <a:cs typeface="Microsoft JhengHei" charset="-120"/>
                        </a:rPr>
                        <a:t>長線投資者、傳統基金</a:t>
                      </a:r>
                      <a:endParaRPr lang="en-HK" sz="1400"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276929191"/>
                  </a:ext>
                </a:extLst>
              </a:tr>
              <a:tr h="254551">
                <a:tc>
                  <a:txBody>
                    <a:bodyPr/>
                    <a:lstStyle/>
                    <a:p>
                      <a:r>
                        <a:rPr lang="zh-TW" altLang="en-US" sz="1400" b="1" dirty="0">
                          <a:latin typeface="Microsoft JhengHei" charset="-120"/>
                          <a:ea typeface="Microsoft JhengHei" charset="-120"/>
                          <a:cs typeface="Microsoft JhengHei" charset="-120"/>
                        </a:rPr>
                        <a:t>資金來源</a:t>
                      </a:r>
                      <a:endParaRPr lang="en-HK" sz="1400" b="1" dirty="0">
                        <a:latin typeface="Microsoft JhengHei" charset="-120"/>
                        <a:ea typeface="Microsoft JhengHei" charset="-120"/>
                        <a:cs typeface="Microsoft JhengHei" charset="-120"/>
                      </a:endParaRPr>
                    </a:p>
                  </a:txBody>
                  <a:tcPr>
                    <a:solidFill>
                      <a:schemeClr val="accent6">
                        <a:lumMod val="20000"/>
                        <a:lumOff val="80000"/>
                      </a:schemeClr>
                    </a:solidFill>
                  </a:tcPr>
                </a:tc>
                <a:tc>
                  <a:txBody>
                    <a:bodyPr/>
                    <a:lstStyle/>
                    <a:p>
                      <a:r>
                        <a:rPr lang="zh-TW" altLang="en-US" sz="1400" dirty="0">
                          <a:solidFill>
                            <a:srgbClr val="FF0000"/>
                          </a:solidFill>
                          <a:latin typeface="Microsoft JhengHei" charset="-120"/>
                          <a:ea typeface="Microsoft JhengHei" charset="-120"/>
                          <a:cs typeface="Microsoft JhengHei" charset="-120"/>
                        </a:rPr>
                        <a:t>上市集資、上市前集資、投資銀行</a:t>
                      </a:r>
                      <a:endParaRPr lang="en-HK" sz="1400" dirty="0">
                        <a:solidFill>
                          <a:srgbClr val="FF0000"/>
                        </a:solidFill>
                        <a:latin typeface="Microsoft JhengHei" charset="-120"/>
                        <a:ea typeface="Microsoft JhengHei" charset="-120"/>
                        <a:cs typeface="Microsoft JhengHei" charset="-120"/>
                      </a:endParaRPr>
                    </a:p>
                  </a:txBody>
                  <a:tcPr/>
                </a:tc>
                <a:tc>
                  <a:txBody>
                    <a:bodyPr/>
                    <a:lstStyle/>
                    <a:p>
                      <a:r>
                        <a:rPr lang="zh-TW" altLang="en-US" sz="1400" dirty="0">
                          <a:solidFill>
                            <a:srgbClr val="FF0000"/>
                          </a:solidFill>
                          <a:latin typeface="Microsoft JhengHei" charset="-120"/>
                          <a:ea typeface="Microsoft JhengHei" charset="-120"/>
                          <a:cs typeface="Microsoft JhengHei" charset="-120"/>
                        </a:rPr>
                        <a:t>銀行借貸、資本、盈利增值</a:t>
                      </a:r>
                      <a:endParaRPr lang="en-HK" sz="1400" dirty="0">
                        <a:solidFill>
                          <a:srgbClr val="FF0000"/>
                        </a:solidFill>
                        <a:latin typeface="Microsoft JhengHei" charset="-120"/>
                        <a:ea typeface="Microsoft JhengHei" charset="-120"/>
                        <a:cs typeface="Microsoft JhengHei" charset="-120"/>
                      </a:endParaRPr>
                    </a:p>
                  </a:txBody>
                  <a:tcPr/>
                </a:tc>
                <a:extLst>
                  <a:ext uri="{0D108BD9-81ED-4DB2-BD59-A6C34878D82A}">
                    <a16:rowId xmlns:a16="http://schemas.microsoft.com/office/drawing/2014/main" val="4225141188"/>
                  </a:ext>
                </a:extLst>
              </a:tr>
              <a:tr h="236611">
                <a:tc>
                  <a:txBody>
                    <a:bodyPr/>
                    <a:lstStyle/>
                    <a:p>
                      <a:r>
                        <a:rPr lang="zh-TW" altLang="en-US" sz="1400" b="1" dirty="0">
                          <a:latin typeface="Microsoft JhengHei" charset="-120"/>
                          <a:ea typeface="Microsoft JhengHei" charset="-120"/>
                          <a:cs typeface="Microsoft JhengHei" charset="-120"/>
                        </a:rPr>
                        <a:t>人力資源</a:t>
                      </a:r>
                      <a:endParaRPr lang="en-HK" sz="1400" b="1" dirty="0">
                        <a:latin typeface="Microsoft JhengHei" charset="-120"/>
                        <a:ea typeface="Microsoft JhengHei" charset="-120"/>
                        <a:cs typeface="Microsoft JhengHei" charset="-120"/>
                      </a:endParaRPr>
                    </a:p>
                  </a:txBody>
                  <a:tcPr>
                    <a:solidFill>
                      <a:schemeClr val="accent6">
                        <a:lumMod val="20000"/>
                        <a:lumOff val="80000"/>
                      </a:schemeClr>
                    </a:solidFill>
                  </a:tcPr>
                </a:tc>
                <a:tc>
                  <a:txBody>
                    <a:bodyPr/>
                    <a:lstStyle/>
                    <a:p>
                      <a:r>
                        <a:rPr lang="zh-TW" altLang="en-US" sz="1400" dirty="0">
                          <a:latin typeface="Microsoft JhengHei" charset="-120"/>
                          <a:ea typeface="Microsoft JhengHei" charset="-120"/>
                          <a:cs typeface="Microsoft JhengHei" charset="-120"/>
                        </a:rPr>
                        <a:t>低工資、股權獎勵、高流失率</a:t>
                      </a:r>
                      <a:endParaRPr lang="en-HK" sz="1400" dirty="0">
                        <a:latin typeface="Microsoft JhengHei" charset="-120"/>
                        <a:ea typeface="Microsoft JhengHei" charset="-120"/>
                        <a:cs typeface="Microsoft JhengHei" charset="-120"/>
                      </a:endParaRPr>
                    </a:p>
                  </a:txBody>
                  <a:tcPr/>
                </a:tc>
                <a:tc>
                  <a:txBody>
                    <a:bodyPr/>
                    <a:lstStyle/>
                    <a:p>
                      <a:r>
                        <a:rPr lang="zh-TW" altLang="en-US" sz="1400" dirty="0">
                          <a:latin typeface="Microsoft JhengHei" charset="-120"/>
                          <a:ea typeface="Microsoft JhengHei" charset="-120"/>
                          <a:cs typeface="Microsoft JhengHei" charset="-120"/>
                        </a:rPr>
                        <a:t>重視員工滿意度、低流失率、人才培訓</a:t>
                      </a:r>
                      <a:endParaRPr lang="en-HK" sz="1400"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1208227700"/>
                  </a:ext>
                </a:extLst>
              </a:tr>
              <a:tr h="236611">
                <a:tc>
                  <a:txBody>
                    <a:bodyPr/>
                    <a:lstStyle/>
                    <a:p>
                      <a:r>
                        <a:rPr lang="zh-TW" altLang="en-US" sz="1400" b="1" dirty="0">
                          <a:latin typeface="Microsoft JhengHei" charset="-120"/>
                          <a:ea typeface="Microsoft JhengHei" charset="-120"/>
                          <a:cs typeface="Microsoft JhengHei" charset="-120"/>
                        </a:rPr>
                        <a:t>行業</a:t>
                      </a:r>
                      <a:endParaRPr lang="en-HK" sz="1400" b="1" dirty="0">
                        <a:latin typeface="Microsoft JhengHei" charset="-120"/>
                        <a:ea typeface="Microsoft JhengHei" charset="-120"/>
                        <a:cs typeface="Microsoft JhengHei" charset="-120"/>
                      </a:endParaRPr>
                    </a:p>
                  </a:txBody>
                  <a:tcPr>
                    <a:solidFill>
                      <a:schemeClr val="accent6">
                        <a:lumMod val="20000"/>
                        <a:lumOff val="80000"/>
                      </a:schemeClr>
                    </a:solidFill>
                  </a:tcPr>
                </a:tc>
                <a:tc>
                  <a:txBody>
                    <a:bodyPr/>
                    <a:lstStyle/>
                    <a:p>
                      <a:r>
                        <a:rPr lang="zh-TW" altLang="en-US" sz="1400" dirty="0">
                          <a:latin typeface="Microsoft JhengHei" charset="-120"/>
                          <a:ea typeface="Microsoft JhengHei" charset="-120"/>
                          <a:cs typeface="Microsoft JhengHei" charset="-120"/>
                        </a:rPr>
                        <a:t>顛覆傳統行業、創新、金融服務為主</a:t>
                      </a:r>
                      <a:endParaRPr lang="en-HK" sz="1400" dirty="0">
                        <a:latin typeface="Microsoft JhengHei" charset="-120"/>
                        <a:ea typeface="Microsoft JhengHei" charset="-120"/>
                        <a:cs typeface="Microsoft JhengHei" charset="-120"/>
                      </a:endParaRPr>
                    </a:p>
                  </a:txBody>
                  <a:tcPr/>
                </a:tc>
                <a:tc>
                  <a:txBody>
                    <a:bodyPr/>
                    <a:lstStyle/>
                    <a:p>
                      <a:r>
                        <a:rPr lang="zh-TW" altLang="en-US" sz="1400" dirty="0">
                          <a:latin typeface="Microsoft JhengHei" charset="-120"/>
                          <a:ea typeface="Microsoft JhengHei" charset="-120"/>
                          <a:cs typeface="Microsoft JhengHei" charset="-120"/>
                        </a:rPr>
                        <a:t>工業產品較多、精益求精</a:t>
                      </a:r>
                      <a:endParaRPr lang="en-HK" altLang="zh-TW" sz="1400"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819260357"/>
                  </a:ext>
                </a:extLst>
              </a:tr>
              <a:tr h="236611">
                <a:tc>
                  <a:txBody>
                    <a:bodyPr/>
                    <a:lstStyle/>
                    <a:p>
                      <a:r>
                        <a:rPr lang="zh-TW" altLang="en-US" sz="1400" b="1" dirty="0">
                          <a:latin typeface="Microsoft JhengHei" charset="-120"/>
                          <a:ea typeface="Microsoft JhengHei" charset="-120"/>
                          <a:cs typeface="Microsoft JhengHei" charset="-120"/>
                        </a:rPr>
                        <a:t>競爭優勢</a:t>
                      </a:r>
                      <a:endParaRPr lang="en-HK" sz="1400" b="1" dirty="0">
                        <a:latin typeface="Microsoft JhengHei" charset="-120"/>
                        <a:ea typeface="Microsoft JhengHei" charset="-120"/>
                        <a:cs typeface="Microsoft JhengHei" charset="-120"/>
                      </a:endParaRPr>
                    </a:p>
                  </a:txBody>
                  <a:tcPr>
                    <a:solidFill>
                      <a:schemeClr val="accent6">
                        <a:lumMod val="20000"/>
                        <a:lumOff val="80000"/>
                      </a:schemeClr>
                    </a:solidFill>
                  </a:tcPr>
                </a:tc>
                <a:tc>
                  <a:txBody>
                    <a:bodyPr/>
                    <a:lstStyle/>
                    <a:p>
                      <a:r>
                        <a:rPr lang="zh-TW" altLang="en-US" sz="1400" dirty="0">
                          <a:latin typeface="Microsoft JhengHei" charset="-120"/>
                          <a:ea typeface="Microsoft JhengHei" charset="-120"/>
                          <a:cs typeface="Microsoft JhengHei" charset="-120"/>
                        </a:rPr>
                        <a:t>低銷售價、低成本、規模效應</a:t>
                      </a:r>
                      <a:endParaRPr lang="en-HK" sz="1400" dirty="0">
                        <a:latin typeface="Microsoft JhengHei" charset="-120"/>
                        <a:ea typeface="Microsoft JhengHei" charset="-120"/>
                        <a:cs typeface="Microsoft JhengHei" charset="-120"/>
                      </a:endParaRPr>
                    </a:p>
                  </a:txBody>
                  <a:tcPr/>
                </a:tc>
                <a:tc>
                  <a:txBody>
                    <a:bodyPr/>
                    <a:lstStyle/>
                    <a:p>
                      <a:r>
                        <a:rPr lang="zh-TW" altLang="en-US" sz="1400" dirty="0">
                          <a:latin typeface="Microsoft JhengHei" charset="-120"/>
                          <a:ea typeface="Microsoft JhengHei" charset="-120"/>
                          <a:cs typeface="Microsoft JhengHei" charset="-120"/>
                        </a:rPr>
                        <a:t>有定價能力、質優量小、競合競爭</a:t>
                      </a:r>
                      <a:endParaRPr lang="en-HK" sz="1400"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4156174441"/>
                  </a:ext>
                </a:extLst>
              </a:tr>
              <a:tr h="236611">
                <a:tc>
                  <a:txBody>
                    <a:bodyPr/>
                    <a:lstStyle/>
                    <a:p>
                      <a:r>
                        <a:rPr lang="zh-TW" altLang="en-US" sz="1400" b="1" dirty="0">
                          <a:latin typeface="Microsoft JhengHei" charset="-120"/>
                          <a:ea typeface="Microsoft JhengHei" charset="-120"/>
                          <a:cs typeface="Microsoft JhengHei" charset="-120"/>
                        </a:rPr>
                        <a:t>策略</a:t>
                      </a:r>
                      <a:endParaRPr lang="en-HK" sz="1400" b="1" dirty="0">
                        <a:latin typeface="Microsoft JhengHei" charset="-120"/>
                        <a:ea typeface="Microsoft JhengHei" charset="-120"/>
                        <a:cs typeface="Microsoft JhengHei" charset="-120"/>
                      </a:endParaRPr>
                    </a:p>
                  </a:txBody>
                  <a:tcPr>
                    <a:solidFill>
                      <a:schemeClr val="accent6">
                        <a:lumMod val="20000"/>
                        <a:lumOff val="80000"/>
                      </a:schemeClr>
                    </a:solidFill>
                  </a:tcPr>
                </a:tc>
                <a:tc>
                  <a:txBody>
                    <a:bodyPr/>
                    <a:lstStyle/>
                    <a:p>
                      <a:r>
                        <a:rPr lang="zh-TW" altLang="en-US" sz="1400" dirty="0">
                          <a:latin typeface="Microsoft JhengHei" charset="-120"/>
                          <a:ea typeface="Microsoft JhengHei" charset="-120"/>
                          <a:cs typeface="Microsoft JhengHei" charset="-120"/>
                        </a:rPr>
                        <a:t>製造創新服務、外包、低成本、稅地生產</a:t>
                      </a:r>
                      <a:endParaRPr lang="en-HK" sz="1400" dirty="0">
                        <a:latin typeface="Microsoft JhengHei" charset="-120"/>
                        <a:ea typeface="Microsoft JhengHei" charset="-120"/>
                        <a:cs typeface="Microsoft JhengHei" charset="-120"/>
                      </a:endParaRPr>
                    </a:p>
                  </a:txBody>
                  <a:tcPr/>
                </a:tc>
                <a:tc>
                  <a:txBody>
                    <a:bodyPr/>
                    <a:lstStyle/>
                    <a:p>
                      <a:r>
                        <a:rPr lang="zh-TW" altLang="en-US" sz="1400" dirty="0">
                          <a:latin typeface="Microsoft JhengHei" charset="-120"/>
                          <a:ea typeface="Microsoft JhengHei" charset="-120"/>
                          <a:cs typeface="Microsoft JhengHei" charset="-120"/>
                        </a:rPr>
                        <a:t>自己設計、自己生產、自己銷售</a:t>
                      </a:r>
                      <a:endParaRPr lang="en-HK" sz="1400"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2539735187"/>
                  </a:ext>
                </a:extLst>
              </a:tr>
              <a:tr h="236611">
                <a:tc>
                  <a:txBody>
                    <a:bodyPr/>
                    <a:lstStyle/>
                    <a:p>
                      <a:r>
                        <a:rPr lang="zh-TW" altLang="en-US" sz="1400" b="1" dirty="0">
                          <a:latin typeface="Microsoft JhengHei" charset="-120"/>
                          <a:ea typeface="Microsoft JhengHei" charset="-120"/>
                          <a:cs typeface="Microsoft JhengHei" charset="-120"/>
                        </a:rPr>
                        <a:t>發展新市場</a:t>
                      </a:r>
                      <a:endParaRPr lang="en-HK" sz="1400" b="1" dirty="0">
                        <a:latin typeface="Microsoft JhengHei" charset="-120"/>
                        <a:ea typeface="Microsoft JhengHei" charset="-120"/>
                        <a:cs typeface="Microsoft JhengHei" charset="-120"/>
                      </a:endParaRPr>
                    </a:p>
                  </a:txBody>
                  <a:tcPr>
                    <a:solidFill>
                      <a:schemeClr val="accent6">
                        <a:lumMod val="20000"/>
                        <a:lumOff val="80000"/>
                      </a:schemeClr>
                    </a:solidFill>
                  </a:tcPr>
                </a:tc>
                <a:tc>
                  <a:txBody>
                    <a:bodyPr/>
                    <a:lstStyle/>
                    <a:p>
                      <a:r>
                        <a:rPr lang="zh-TW" altLang="en-US" sz="1400" dirty="0">
                          <a:solidFill>
                            <a:srgbClr val="FF0000"/>
                          </a:solidFill>
                          <a:latin typeface="Microsoft JhengHei" charset="-120"/>
                          <a:ea typeface="Microsoft JhengHei" charset="-120"/>
                          <a:cs typeface="Microsoft JhengHei" charset="-120"/>
                        </a:rPr>
                        <a:t>複製、模仿成功案例</a:t>
                      </a:r>
                      <a:endParaRPr lang="en-HK" sz="1400" dirty="0">
                        <a:solidFill>
                          <a:srgbClr val="FF0000"/>
                        </a:solidFill>
                        <a:latin typeface="Microsoft JhengHei" charset="-120"/>
                        <a:ea typeface="Microsoft JhengHei" charset="-120"/>
                        <a:cs typeface="Microsoft JhengHei" charset="-120"/>
                      </a:endParaRPr>
                    </a:p>
                  </a:txBody>
                  <a:tcPr/>
                </a:tc>
                <a:tc>
                  <a:txBody>
                    <a:bodyPr/>
                    <a:lstStyle/>
                    <a:p>
                      <a:r>
                        <a:rPr lang="zh-TW" altLang="en-US" sz="1400" dirty="0">
                          <a:solidFill>
                            <a:srgbClr val="FF0000"/>
                          </a:solidFill>
                          <a:latin typeface="Microsoft JhengHei" charset="-120"/>
                          <a:ea typeface="Microsoft JhengHei" charset="-120"/>
                          <a:cs typeface="Microsoft JhengHei" charset="-120"/>
                        </a:rPr>
                        <a:t>以收購為主</a:t>
                      </a:r>
                      <a:endParaRPr lang="en-HK" sz="1400" dirty="0">
                        <a:solidFill>
                          <a:srgbClr val="FF0000"/>
                        </a:solidFill>
                        <a:latin typeface="Microsoft JhengHei" charset="-120"/>
                        <a:ea typeface="Microsoft JhengHei" charset="-120"/>
                        <a:cs typeface="Microsoft JhengHei" charset="-120"/>
                      </a:endParaRPr>
                    </a:p>
                  </a:txBody>
                  <a:tcPr/>
                </a:tc>
                <a:extLst>
                  <a:ext uri="{0D108BD9-81ED-4DB2-BD59-A6C34878D82A}">
                    <a16:rowId xmlns:a16="http://schemas.microsoft.com/office/drawing/2014/main" val="1003418596"/>
                  </a:ext>
                </a:extLst>
              </a:tr>
              <a:tr h="236611">
                <a:tc>
                  <a:txBody>
                    <a:bodyPr/>
                    <a:lstStyle/>
                    <a:p>
                      <a:r>
                        <a:rPr lang="zh-TW" altLang="en-US" sz="1400" b="1" dirty="0">
                          <a:latin typeface="Microsoft JhengHei" charset="-120"/>
                          <a:ea typeface="Microsoft JhengHei" charset="-120"/>
                          <a:cs typeface="Microsoft JhengHei" charset="-120"/>
                        </a:rPr>
                        <a:t>領導人</a:t>
                      </a:r>
                      <a:endParaRPr lang="en-HK" sz="1400" b="1" dirty="0">
                        <a:latin typeface="Microsoft JhengHei" charset="-120"/>
                        <a:ea typeface="Microsoft JhengHei" charset="-120"/>
                        <a:cs typeface="Microsoft JhengHei" charset="-120"/>
                      </a:endParaRPr>
                    </a:p>
                  </a:txBody>
                  <a:tcPr>
                    <a:solidFill>
                      <a:schemeClr val="accent6">
                        <a:lumMod val="20000"/>
                        <a:lumOff val="80000"/>
                      </a:schemeClr>
                    </a:solidFill>
                  </a:tcPr>
                </a:tc>
                <a:tc>
                  <a:txBody>
                    <a:bodyPr/>
                    <a:lstStyle/>
                    <a:p>
                      <a:r>
                        <a:rPr lang="zh-TW" altLang="en-US" sz="1400" dirty="0">
                          <a:latin typeface="Microsoft JhengHei" charset="-120"/>
                          <a:ea typeface="Microsoft JhengHei" charset="-120"/>
                          <a:cs typeface="Microsoft JhengHei" charset="-120"/>
                        </a:rPr>
                        <a:t>崇倘個人魅力</a:t>
                      </a:r>
                      <a:endParaRPr lang="en-HK" sz="1400" dirty="0">
                        <a:latin typeface="Microsoft JhengHei" charset="-120"/>
                        <a:ea typeface="Microsoft JhengHei" charset="-120"/>
                        <a:cs typeface="Microsoft JhengHei" charset="-120"/>
                      </a:endParaRPr>
                    </a:p>
                  </a:txBody>
                  <a:tcPr/>
                </a:tc>
                <a:tc>
                  <a:txBody>
                    <a:bodyPr/>
                    <a:lstStyle/>
                    <a:p>
                      <a:r>
                        <a:rPr lang="zh-TW" altLang="en-US" sz="1400" dirty="0">
                          <a:latin typeface="Microsoft JhengHei" charset="-120"/>
                          <a:ea typeface="Microsoft JhengHei" charset="-120"/>
                          <a:cs typeface="Microsoft JhengHei" charset="-120"/>
                        </a:rPr>
                        <a:t>穩打穩紮、長遠目標為主</a:t>
                      </a:r>
                      <a:endParaRPr lang="en-HK" sz="1400"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3464116308"/>
                  </a:ext>
                </a:extLst>
              </a:tr>
              <a:tr h="408691">
                <a:tc>
                  <a:txBody>
                    <a:bodyPr/>
                    <a:lstStyle/>
                    <a:p>
                      <a:r>
                        <a:rPr lang="zh-TW" altLang="en-US" sz="1400" b="1" dirty="0">
                          <a:latin typeface="Microsoft JhengHei" charset="-120"/>
                          <a:ea typeface="Microsoft JhengHei" charset="-120"/>
                          <a:cs typeface="Microsoft JhengHei" charset="-120"/>
                        </a:rPr>
                        <a:t>估值</a:t>
                      </a:r>
                      <a:endParaRPr lang="en-HK" sz="1400" b="1" dirty="0">
                        <a:latin typeface="Microsoft JhengHei" charset="-120"/>
                        <a:ea typeface="Microsoft JhengHei" charset="-120"/>
                        <a:cs typeface="Microsoft JhengHei" charset="-120"/>
                      </a:endParaRPr>
                    </a:p>
                  </a:txBody>
                  <a:tcPr>
                    <a:solidFill>
                      <a:schemeClr val="accent6">
                        <a:lumMod val="20000"/>
                        <a:lumOff val="80000"/>
                      </a:schemeClr>
                    </a:solidFill>
                  </a:tcPr>
                </a:tc>
                <a:tc>
                  <a:txBody>
                    <a:bodyPr/>
                    <a:lstStyle/>
                    <a:p>
                      <a:r>
                        <a:rPr lang="zh-TW" altLang="en-US" sz="1400" dirty="0">
                          <a:solidFill>
                            <a:srgbClr val="FF0000"/>
                          </a:solidFill>
                          <a:latin typeface="Microsoft JhengHei" charset="-120"/>
                          <a:ea typeface="Microsoft JhengHei" charset="-120"/>
                          <a:cs typeface="Microsoft JhengHei" charset="-120"/>
                        </a:rPr>
                        <a:t>以預期未來收入和市佔率為主</a:t>
                      </a:r>
                      <a:endParaRPr lang="en-HK" sz="1400" dirty="0">
                        <a:solidFill>
                          <a:srgbClr val="FF0000"/>
                        </a:solidFill>
                        <a:latin typeface="Microsoft JhengHei" charset="-120"/>
                        <a:ea typeface="Microsoft JhengHei" charset="-120"/>
                        <a:cs typeface="Microsoft JhengHei" charset="-120"/>
                      </a:endParaRPr>
                    </a:p>
                  </a:txBody>
                  <a:tcPr/>
                </a:tc>
                <a:tc>
                  <a:txBody>
                    <a:bodyPr/>
                    <a:lstStyle/>
                    <a:p>
                      <a:r>
                        <a:rPr lang="zh-TW" altLang="en-US" sz="1400" dirty="0">
                          <a:solidFill>
                            <a:srgbClr val="FF0000"/>
                          </a:solidFill>
                          <a:latin typeface="Microsoft JhengHei" charset="-120"/>
                          <a:ea typeface="Microsoft JhengHei" charset="-120"/>
                          <a:cs typeface="Microsoft JhengHei" charset="-120"/>
                        </a:rPr>
                        <a:t>重視企業盈利、資產淨值、派息比率、市盈率等</a:t>
                      </a:r>
                      <a:endParaRPr lang="en-HK" sz="1400" dirty="0">
                        <a:solidFill>
                          <a:srgbClr val="FF0000"/>
                        </a:solidFill>
                        <a:latin typeface="Microsoft JhengHei" charset="-120"/>
                        <a:ea typeface="Microsoft JhengHei" charset="-120"/>
                        <a:cs typeface="Microsoft JhengHei" charset="-120"/>
                      </a:endParaRPr>
                    </a:p>
                  </a:txBody>
                  <a:tcPr/>
                </a:tc>
                <a:extLst>
                  <a:ext uri="{0D108BD9-81ED-4DB2-BD59-A6C34878D82A}">
                    <a16:rowId xmlns:a16="http://schemas.microsoft.com/office/drawing/2014/main" val="767897914"/>
                  </a:ext>
                </a:extLst>
              </a:tr>
              <a:tr h="408691">
                <a:tc>
                  <a:txBody>
                    <a:bodyPr/>
                    <a:lstStyle/>
                    <a:p>
                      <a:r>
                        <a:rPr lang="zh-TW" altLang="en-US" sz="1400" b="1" dirty="0">
                          <a:latin typeface="Microsoft JhengHei" charset="-120"/>
                          <a:ea typeface="Microsoft JhengHei" charset="-120"/>
                          <a:cs typeface="Microsoft JhengHei" charset="-120"/>
                        </a:rPr>
                        <a:t>增長要求</a:t>
                      </a:r>
                      <a:endParaRPr lang="en-HK" sz="1400" b="1" dirty="0">
                        <a:latin typeface="Microsoft JhengHei" charset="-120"/>
                        <a:ea typeface="Microsoft JhengHei" charset="-120"/>
                        <a:cs typeface="Microsoft JhengHei" charset="-120"/>
                      </a:endParaRPr>
                    </a:p>
                  </a:txBody>
                  <a:tcPr>
                    <a:solidFill>
                      <a:schemeClr val="accent6">
                        <a:lumMod val="20000"/>
                        <a:lumOff val="80000"/>
                      </a:schemeClr>
                    </a:solidFill>
                  </a:tcPr>
                </a:tc>
                <a:tc>
                  <a:txBody>
                    <a:bodyPr/>
                    <a:lstStyle/>
                    <a:p>
                      <a:r>
                        <a:rPr lang="zh-TW" altLang="en-US" sz="1400" dirty="0">
                          <a:latin typeface="Microsoft JhengHei" charset="-120"/>
                          <a:ea typeface="Microsoft JhengHei" charset="-120"/>
                          <a:cs typeface="Microsoft JhengHei" charset="-120"/>
                        </a:rPr>
                        <a:t>增長快、風險高</a:t>
                      </a:r>
                      <a:endParaRPr lang="en-HK" altLang="zh-TW" sz="1400" dirty="0">
                        <a:latin typeface="Microsoft JhengHei" charset="-120"/>
                        <a:ea typeface="Microsoft JhengHei" charset="-120"/>
                        <a:cs typeface="Microsoft JhengHei" charset="-120"/>
                      </a:endParaRPr>
                    </a:p>
                    <a:p>
                      <a:r>
                        <a:rPr lang="zh-TW" altLang="en-US" sz="1400" dirty="0">
                          <a:latin typeface="Microsoft JhengHei" charset="-120"/>
                          <a:ea typeface="Microsoft JhengHei" charset="-120"/>
                          <a:cs typeface="Microsoft JhengHei" charset="-120"/>
                        </a:rPr>
                        <a:t>取其回報期短和回報率高</a:t>
                      </a:r>
                      <a:endParaRPr lang="en-HK" sz="1400" dirty="0">
                        <a:latin typeface="Microsoft JhengHei" charset="-120"/>
                        <a:ea typeface="Microsoft JhengHei" charset="-120"/>
                        <a:cs typeface="Microsoft JhengHei" charset="-120"/>
                      </a:endParaRPr>
                    </a:p>
                  </a:txBody>
                  <a:tcPr/>
                </a:tc>
                <a:tc>
                  <a:txBody>
                    <a:bodyPr/>
                    <a:lstStyle/>
                    <a:p>
                      <a:r>
                        <a:rPr lang="zh-TW" altLang="en-US" sz="1400" dirty="0">
                          <a:latin typeface="Microsoft JhengHei" charset="-120"/>
                          <a:ea typeface="Microsoft JhengHei" charset="-120"/>
                          <a:cs typeface="Microsoft JhengHei" charset="-120"/>
                        </a:rPr>
                        <a:t>要經過長時間培育和成長，追求的是市場領先地位</a:t>
                      </a:r>
                      <a:endParaRPr lang="en-HK" sz="1400"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2958924567"/>
                  </a:ext>
                </a:extLst>
              </a:tr>
            </a:tbl>
          </a:graphicData>
        </a:graphic>
      </p:graphicFrame>
      <p:sp>
        <p:nvSpPr>
          <p:cNvPr id="3" name="Rectangle 2"/>
          <p:cNvSpPr/>
          <p:nvPr/>
        </p:nvSpPr>
        <p:spPr>
          <a:xfrm>
            <a:off x="1363579" y="47181"/>
            <a:ext cx="9910118" cy="1446550"/>
          </a:xfrm>
          <a:prstGeom prst="rect">
            <a:avLst/>
          </a:prstGeom>
        </p:spPr>
        <p:txBody>
          <a:bodyPr wrap="square">
            <a:spAutoFit/>
          </a:bodyPr>
          <a:lstStyle/>
          <a:p>
            <a:r>
              <a:rPr lang="en-US" sz="4400" b="1" dirty="0">
                <a:latin typeface="Century Gothic" charset="0"/>
                <a:ea typeface="Century Gothic" charset="0"/>
                <a:cs typeface="Century Gothic" charset="0"/>
              </a:rPr>
              <a:t>Lesson </a:t>
            </a:r>
            <a:r>
              <a:rPr lang="en-US" altLang="zh-TW" sz="4400" b="1" dirty="0">
                <a:latin typeface="Century Gothic" charset="0"/>
                <a:ea typeface="Century Gothic" charset="0"/>
                <a:cs typeface="Century Gothic" charset="0"/>
              </a:rPr>
              <a:t>5</a:t>
            </a:r>
            <a:r>
              <a:rPr lang="en-US" sz="4400" b="1" dirty="0">
                <a:latin typeface="Century Gothic" charset="0"/>
                <a:ea typeface="Century Gothic" charset="0"/>
                <a:cs typeface="Century Gothic" charset="0"/>
              </a:rPr>
              <a:t> : </a:t>
            </a:r>
            <a:br>
              <a:rPr lang="en-US" sz="4400" dirty="0"/>
            </a:br>
            <a:r>
              <a:rPr lang="zh-TW" altLang="en-US" sz="4400" b="1" dirty="0">
                <a:solidFill>
                  <a:srgbClr val="FFFF00"/>
                </a:solidFill>
                <a:latin typeface="Microsoft JhengHei" charset="-120"/>
                <a:ea typeface="Microsoft JhengHei" charset="-120"/>
                <a:cs typeface="Microsoft JhengHei" charset="-120"/>
              </a:rPr>
              <a:t>隱形冠軍</a:t>
            </a:r>
            <a:r>
              <a:rPr lang="zh-TW" altLang="en-US" sz="4400" b="1" dirty="0">
                <a:solidFill>
                  <a:schemeClr val="tx2"/>
                </a:solidFill>
                <a:latin typeface="Microsoft JhengHei" charset="-120"/>
                <a:ea typeface="Microsoft JhengHei" charset="-120"/>
                <a:cs typeface="Microsoft JhengHei" charset="-120"/>
              </a:rPr>
              <a:t>與</a:t>
            </a:r>
            <a:r>
              <a:rPr lang="zh-TW" altLang="en-US" sz="4400" b="1" dirty="0">
                <a:solidFill>
                  <a:srgbClr val="FFFF00"/>
                </a:solidFill>
                <a:latin typeface="Microsoft JhengHei" charset="-120"/>
                <a:ea typeface="Microsoft JhengHei" charset="-120"/>
                <a:cs typeface="Microsoft JhengHei" charset="-120"/>
              </a:rPr>
              <a:t>獨角獸</a:t>
            </a:r>
            <a:endParaRPr lang="en-US" sz="4400" b="1" dirty="0">
              <a:solidFill>
                <a:srgbClr val="FFFF00"/>
              </a:solidFill>
              <a:latin typeface="Microsoft JhengHei" charset="-120"/>
              <a:ea typeface="Microsoft JhengHei" charset="-120"/>
              <a:cs typeface="Microsoft JhengHei" charset="-120"/>
            </a:endParaRPr>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rot="20351347">
            <a:off x="4292046" y="1529407"/>
            <a:ext cx="836156" cy="836156"/>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7812505" y="1334543"/>
            <a:ext cx="1668379" cy="1251284"/>
          </a:xfrm>
          <a:prstGeom prst="rect">
            <a:avLst/>
          </a:prstGeom>
        </p:spPr>
      </p:pic>
      <p:pic>
        <p:nvPicPr>
          <p:cNvPr id="9" name="圖片 18">
            <a:extLst>
              <a:ext uri="{FF2B5EF4-FFF2-40B4-BE49-F238E27FC236}">
                <a16:creationId xmlns:a16="http://schemas.microsoft.com/office/drawing/2014/main" id="{BAD6935E-8A24-4405-9858-9D29E6EB8806}"/>
              </a:ext>
            </a:extLst>
          </p:cNvPr>
          <p:cNvPicPr>
            <a:picLocks noChangeAspect="1"/>
          </p:cNvPicPr>
          <p:nvPr/>
        </p:nvPicPr>
        <p:blipFill>
          <a:blip r:embed="rId5"/>
          <a:stretch>
            <a:fillRect/>
          </a:stretch>
        </p:blipFill>
        <p:spPr>
          <a:xfrm>
            <a:off x="11522044" y="7018"/>
            <a:ext cx="583433" cy="583532"/>
          </a:xfrm>
          <a:prstGeom prst="rect">
            <a:avLst/>
          </a:prstGeom>
        </p:spPr>
      </p:pic>
    </p:spTree>
    <p:extLst>
      <p:ext uri="{BB962C8B-B14F-4D97-AF65-F5344CB8AC3E}">
        <p14:creationId xmlns:p14="http://schemas.microsoft.com/office/powerpoint/2010/main" val="1942537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63579" y="47181"/>
            <a:ext cx="9910118" cy="769441"/>
          </a:xfrm>
          <a:prstGeom prst="rect">
            <a:avLst/>
          </a:prstGeom>
        </p:spPr>
        <p:txBody>
          <a:bodyPr wrap="square">
            <a:spAutoFit/>
          </a:bodyPr>
          <a:lstStyle/>
          <a:p>
            <a:r>
              <a:rPr lang="en-HK" sz="4400" b="1" dirty="0">
                <a:solidFill>
                  <a:srgbClr val="FFFF00"/>
                </a:solidFill>
                <a:latin typeface="Microsoft JhengHei" charset="-120"/>
                <a:ea typeface="Microsoft JhengHei" charset="-120"/>
              </a:rPr>
              <a:t>2020</a:t>
            </a:r>
            <a:r>
              <a:rPr lang="zh-TW" altLang="en-US" sz="4400" b="1" dirty="0">
                <a:solidFill>
                  <a:srgbClr val="FFFF00"/>
                </a:solidFill>
                <a:latin typeface="Microsoft JhengHei" charset="-120"/>
                <a:ea typeface="Microsoft JhengHei" charset="-120"/>
              </a:rPr>
              <a:t>年的</a:t>
            </a:r>
            <a:r>
              <a:rPr lang="zh-TW" altLang="en-US" sz="4400" b="1" dirty="0">
                <a:solidFill>
                  <a:srgbClr val="FFFF00"/>
                </a:solidFill>
                <a:latin typeface="Microsoft JhengHei" charset="-120"/>
                <a:ea typeface="Microsoft JhengHei" charset="-120"/>
                <a:cs typeface="Microsoft JhengHei" charset="-120"/>
              </a:rPr>
              <a:t>獨角獸</a:t>
            </a:r>
            <a:endParaRPr lang="en-US" sz="4400" b="1" dirty="0">
              <a:solidFill>
                <a:srgbClr val="FFFF00"/>
              </a:solidFill>
              <a:latin typeface="Microsoft JhengHei" charset="-120"/>
              <a:ea typeface="Microsoft JhengHei" charset="-120"/>
              <a:cs typeface="Microsoft JhengHei" charset="-120"/>
            </a:endParaRPr>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rot="20351347">
            <a:off x="3084773" y="585152"/>
            <a:ext cx="526273" cy="906459"/>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6963324" y="521234"/>
            <a:ext cx="1668379" cy="769441"/>
          </a:xfrm>
          <a:prstGeom prst="rect">
            <a:avLst/>
          </a:prstGeom>
        </p:spPr>
      </p:pic>
      <p:pic>
        <p:nvPicPr>
          <p:cNvPr id="9" name="圖片 18">
            <a:extLst>
              <a:ext uri="{FF2B5EF4-FFF2-40B4-BE49-F238E27FC236}">
                <a16:creationId xmlns:a16="http://schemas.microsoft.com/office/drawing/2014/main" id="{BAD6935E-8A24-4405-9858-9D29E6EB8806}"/>
              </a:ext>
            </a:extLst>
          </p:cNvPr>
          <p:cNvPicPr>
            <a:picLocks noChangeAspect="1"/>
          </p:cNvPicPr>
          <p:nvPr/>
        </p:nvPicPr>
        <p:blipFill>
          <a:blip r:embed="rId5"/>
          <a:stretch>
            <a:fillRect/>
          </a:stretch>
        </p:blipFill>
        <p:spPr>
          <a:xfrm>
            <a:off x="11522044" y="7018"/>
            <a:ext cx="583433" cy="583532"/>
          </a:xfrm>
          <a:prstGeom prst="rect">
            <a:avLst/>
          </a:prstGeom>
        </p:spPr>
      </p:pic>
      <p:graphicFrame>
        <p:nvGraphicFramePr>
          <p:cNvPr id="7" name="表格 7">
            <a:extLst>
              <a:ext uri="{FF2B5EF4-FFF2-40B4-BE49-F238E27FC236}">
                <a16:creationId xmlns:a16="http://schemas.microsoft.com/office/drawing/2014/main" id="{72596D4A-0D1C-4F93-BFBA-2F39C29269AE}"/>
              </a:ext>
            </a:extLst>
          </p:cNvPr>
          <p:cNvGraphicFramePr>
            <a:graphicFrameLocks noGrp="1"/>
          </p:cNvGraphicFramePr>
          <p:nvPr>
            <p:extLst>
              <p:ext uri="{D42A27DB-BD31-4B8C-83A1-F6EECF244321}">
                <p14:modId xmlns:p14="http://schemas.microsoft.com/office/powerpoint/2010/main" val="2782272244"/>
              </p:ext>
            </p:extLst>
          </p:nvPr>
        </p:nvGraphicFramePr>
        <p:xfrm>
          <a:off x="6007510" y="1446109"/>
          <a:ext cx="4709651" cy="4968240"/>
        </p:xfrm>
        <a:graphic>
          <a:graphicData uri="http://schemas.openxmlformats.org/drawingml/2006/table">
            <a:tbl>
              <a:tblPr firstRow="1" bandRow="1">
                <a:tableStyleId>{5C22544A-7EE6-4342-B048-85BDC9FD1C3A}</a:tableStyleId>
              </a:tblPr>
              <a:tblGrid>
                <a:gridCol w="501444">
                  <a:extLst>
                    <a:ext uri="{9D8B030D-6E8A-4147-A177-3AD203B41FA5}">
                      <a16:colId xmlns:a16="http://schemas.microsoft.com/office/drawing/2014/main" val="3530455905"/>
                    </a:ext>
                  </a:extLst>
                </a:gridCol>
                <a:gridCol w="1258529">
                  <a:extLst>
                    <a:ext uri="{9D8B030D-6E8A-4147-A177-3AD203B41FA5}">
                      <a16:colId xmlns:a16="http://schemas.microsoft.com/office/drawing/2014/main" val="1848954202"/>
                    </a:ext>
                  </a:extLst>
                </a:gridCol>
                <a:gridCol w="973394">
                  <a:extLst>
                    <a:ext uri="{9D8B030D-6E8A-4147-A177-3AD203B41FA5}">
                      <a16:colId xmlns:a16="http://schemas.microsoft.com/office/drawing/2014/main" val="1382504463"/>
                    </a:ext>
                  </a:extLst>
                </a:gridCol>
                <a:gridCol w="1976284">
                  <a:extLst>
                    <a:ext uri="{9D8B030D-6E8A-4147-A177-3AD203B41FA5}">
                      <a16:colId xmlns:a16="http://schemas.microsoft.com/office/drawing/2014/main" val="2937065526"/>
                    </a:ext>
                  </a:extLst>
                </a:gridCol>
              </a:tblGrid>
              <a:tr h="370840">
                <a:tc gridSpan="4">
                  <a:txBody>
                    <a:bodyPr/>
                    <a:lstStyle/>
                    <a:p>
                      <a:pPr algn="ctr"/>
                      <a:r>
                        <a:rPr lang="zh-TW" altLang="en-US" sz="2000" dirty="0">
                          <a:solidFill>
                            <a:schemeClr val="tx2">
                              <a:lumMod val="90000"/>
                            </a:schemeClr>
                          </a:solidFill>
                        </a:rPr>
                        <a:t>胡潤全球獨角獸榜</a:t>
                      </a:r>
                      <a:r>
                        <a:rPr lang="en-US" altLang="zh-TW" sz="2000" dirty="0">
                          <a:solidFill>
                            <a:schemeClr val="tx2">
                              <a:lumMod val="90000"/>
                            </a:schemeClr>
                          </a:solidFill>
                        </a:rPr>
                        <a:t>10</a:t>
                      </a:r>
                      <a:r>
                        <a:rPr lang="zh-TW" altLang="en-US" sz="2000" dirty="0">
                          <a:solidFill>
                            <a:schemeClr val="tx2">
                              <a:lumMod val="90000"/>
                            </a:schemeClr>
                          </a:solidFill>
                        </a:rPr>
                        <a:t>強</a:t>
                      </a:r>
                      <a:endParaRPr lang="en-HK" sz="2000" dirty="0">
                        <a:solidFill>
                          <a:schemeClr val="tx2">
                            <a:lumMod val="90000"/>
                          </a:schemeClr>
                        </a:solidFill>
                      </a:endParaRPr>
                    </a:p>
                  </a:txBody>
                  <a:tcPr>
                    <a:solidFill>
                      <a:schemeClr val="tx1">
                        <a:lumMod val="50000"/>
                      </a:schemeClr>
                    </a:solidFill>
                  </a:tcPr>
                </a:tc>
                <a:tc hMerge="1">
                  <a:txBody>
                    <a:bodyPr/>
                    <a:lstStyle/>
                    <a:p>
                      <a:endParaRPr lang="en-HK" dirty="0"/>
                    </a:p>
                  </a:txBody>
                  <a:tcPr/>
                </a:tc>
                <a:tc hMerge="1">
                  <a:txBody>
                    <a:bodyPr/>
                    <a:lstStyle/>
                    <a:p>
                      <a:endParaRPr lang="en-HK" dirty="0"/>
                    </a:p>
                  </a:txBody>
                  <a:tcPr/>
                </a:tc>
                <a:tc hMerge="1">
                  <a:txBody>
                    <a:bodyPr/>
                    <a:lstStyle/>
                    <a:p>
                      <a:endParaRPr lang="en-HK" dirty="0"/>
                    </a:p>
                  </a:txBody>
                  <a:tcPr/>
                </a:tc>
                <a:extLst>
                  <a:ext uri="{0D108BD9-81ED-4DB2-BD59-A6C34878D82A}">
                    <a16:rowId xmlns:a16="http://schemas.microsoft.com/office/drawing/2014/main" val="614410076"/>
                  </a:ext>
                </a:extLst>
              </a:tr>
              <a:tr h="370840">
                <a:tc>
                  <a:txBody>
                    <a:bodyPr/>
                    <a:lstStyle/>
                    <a:p>
                      <a:pPr algn="ctr"/>
                      <a:endParaRPr lang="en-HK" sz="1400" dirty="0"/>
                    </a:p>
                  </a:txBody>
                  <a:tcPr anchor="ctr"/>
                </a:tc>
                <a:tc>
                  <a:txBody>
                    <a:bodyPr/>
                    <a:lstStyle/>
                    <a:p>
                      <a:pPr algn="ctr"/>
                      <a:r>
                        <a:rPr lang="zh-TW" altLang="en-US" sz="1400" dirty="0"/>
                        <a:t>企業</a:t>
                      </a:r>
                      <a:endParaRPr lang="en-HK" sz="1400" dirty="0"/>
                    </a:p>
                  </a:txBody>
                  <a:tcPr anchor="ctr"/>
                </a:tc>
                <a:tc>
                  <a:txBody>
                    <a:bodyPr/>
                    <a:lstStyle/>
                    <a:p>
                      <a:pPr algn="ctr"/>
                      <a:r>
                        <a:rPr lang="zh-TW" altLang="en-US" sz="1400" dirty="0"/>
                        <a:t>價值</a:t>
                      </a:r>
                      <a:endParaRPr lang="en-HK" altLang="zh-TW" sz="1400" dirty="0"/>
                    </a:p>
                    <a:p>
                      <a:pPr algn="ctr"/>
                      <a:r>
                        <a:rPr lang="en-US" altLang="zh-TW" sz="1100" dirty="0"/>
                        <a:t>(</a:t>
                      </a:r>
                      <a:r>
                        <a:rPr lang="zh-TW" altLang="en-US" sz="1100" dirty="0"/>
                        <a:t>億元人民幣</a:t>
                      </a:r>
                      <a:r>
                        <a:rPr lang="en-US" altLang="zh-TW" sz="1100" dirty="0"/>
                        <a:t>)</a:t>
                      </a:r>
                      <a:endParaRPr lang="en-HK" sz="1100" dirty="0"/>
                    </a:p>
                  </a:txBody>
                  <a:tcPr anchor="ctr"/>
                </a:tc>
                <a:tc>
                  <a:txBody>
                    <a:bodyPr/>
                    <a:lstStyle/>
                    <a:p>
                      <a:pPr algn="ctr"/>
                      <a:r>
                        <a:rPr lang="zh-TW" altLang="en-US" sz="1400" dirty="0"/>
                        <a:t>業務</a:t>
                      </a:r>
                      <a:endParaRPr lang="en-HK" sz="1400" dirty="0"/>
                    </a:p>
                  </a:txBody>
                  <a:tcPr anchor="ctr"/>
                </a:tc>
                <a:extLst>
                  <a:ext uri="{0D108BD9-81ED-4DB2-BD59-A6C34878D82A}">
                    <a16:rowId xmlns:a16="http://schemas.microsoft.com/office/drawing/2014/main" val="3142799595"/>
                  </a:ext>
                </a:extLst>
              </a:tr>
              <a:tr h="370840">
                <a:tc>
                  <a:txBody>
                    <a:bodyPr/>
                    <a:lstStyle/>
                    <a:p>
                      <a:pPr marL="0"/>
                      <a:r>
                        <a:rPr lang="en-US" altLang="zh-TW" sz="1400" dirty="0">
                          <a:latin typeface="Microsoft JhengHei" charset="-120"/>
                          <a:ea typeface="Microsoft JhengHei" charset="-120"/>
                          <a:cs typeface="Microsoft JhengHei" charset="-120"/>
                        </a:rPr>
                        <a:t>1)</a:t>
                      </a:r>
                      <a:endParaRPr lang="en-HK" sz="1400" dirty="0">
                        <a:latin typeface="Microsoft JhengHei" charset="-120"/>
                        <a:ea typeface="Microsoft JhengHei" charset="-120"/>
                        <a:cs typeface="Microsoft JhengHei" charset="-120"/>
                      </a:endParaRPr>
                    </a:p>
                  </a:txBody>
                  <a:tcPr anchor="ctr"/>
                </a:tc>
                <a:tc>
                  <a:txBody>
                    <a:bodyPr/>
                    <a:lstStyle/>
                    <a:p>
                      <a:pPr algn="ctr"/>
                      <a:r>
                        <a:rPr lang="zh-TW" altLang="en-US" sz="1400" dirty="0"/>
                        <a:t>螞蟻集團</a:t>
                      </a:r>
                      <a:endParaRPr lang="en-HK" sz="1400" dirty="0"/>
                    </a:p>
                  </a:txBody>
                  <a:tcPr anchor="ctr"/>
                </a:tc>
                <a:tc>
                  <a:txBody>
                    <a:bodyPr/>
                    <a:lstStyle/>
                    <a:p>
                      <a:pPr algn="ctr"/>
                      <a:r>
                        <a:rPr lang="en-HK" sz="1400" dirty="0"/>
                        <a:t>10,000</a:t>
                      </a:r>
                    </a:p>
                  </a:txBody>
                  <a:tcPr anchor="ctr"/>
                </a:tc>
                <a:tc>
                  <a:txBody>
                    <a:bodyPr/>
                    <a:lstStyle/>
                    <a:p>
                      <a:pPr algn="ctr"/>
                      <a:r>
                        <a:rPr lang="zh-TW" altLang="en-US" sz="1400" dirty="0"/>
                        <a:t>互聯網金融服務</a:t>
                      </a:r>
                      <a:endParaRPr lang="en-HK" sz="1400" dirty="0"/>
                    </a:p>
                  </a:txBody>
                  <a:tcPr anchor="ctr"/>
                </a:tc>
                <a:extLst>
                  <a:ext uri="{0D108BD9-81ED-4DB2-BD59-A6C34878D82A}">
                    <a16:rowId xmlns:a16="http://schemas.microsoft.com/office/drawing/2014/main" val="1526347100"/>
                  </a:ext>
                </a:extLst>
              </a:tr>
              <a:tr h="370840">
                <a:tc>
                  <a:txBody>
                    <a:bodyPr/>
                    <a:lstStyle/>
                    <a:p>
                      <a:pPr marL="0"/>
                      <a:r>
                        <a:rPr lang="en-US" altLang="zh-TW" sz="1400" dirty="0">
                          <a:latin typeface="Microsoft JhengHei" charset="-120"/>
                          <a:ea typeface="Microsoft JhengHei" charset="-120"/>
                          <a:cs typeface="Microsoft JhengHei" charset="-120"/>
                        </a:rPr>
                        <a:t>2)</a:t>
                      </a:r>
                      <a:endParaRPr lang="en-HK" sz="1400" dirty="0">
                        <a:latin typeface="Microsoft JhengHei" charset="-120"/>
                        <a:ea typeface="Microsoft JhengHei" charset="-120"/>
                        <a:cs typeface="Microsoft JhengHei" charset="-120"/>
                      </a:endParaRPr>
                    </a:p>
                  </a:txBody>
                  <a:tcPr anchor="ctr"/>
                </a:tc>
                <a:tc>
                  <a:txBody>
                    <a:bodyPr/>
                    <a:lstStyle/>
                    <a:p>
                      <a:pPr algn="ctr"/>
                      <a:r>
                        <a:rPr lang="zh-TW" altLang="en-US" sz="1400" dirty="0"/>
                        <a:t>字節跳動</a:t>
                      </a:r>
                      <a:endParaRPr lang="en-HK" sz="1400" dirty="0"/>
                    </a:p>
                  </a:txBody>
                  <a:tcPr anchor="ctr"/>
                </a:tc>
                <a:tc>
                  <a:txBody>
                    <a:bodyPr/>
                    <a:lstStyle/>
                    <a:p>
                      <a:pPr algn="ctr"/>
                      <a:r>
                        <a:rPr lang="en-HK" sz="1400" dirty="0"/>
                        <a:t>5,600</a:t>
                      </a:r>
                    </a:p>
                  </a:txBody>
                  <a:tcPr anchor="ctr"/>
                </a:tc>
                <a:tc>
                  <a:txBody>
                    <a:bodyPr/>
                    <a:lstStyle/>
                    <a:p>
                      <a:pPr algn="ctr"/>
                      <a:r>
                        <a:rPr lang="zh-TW" altLang="en-US" sz="1400" dirty="0"/>
                        <a:t>互聯網媒體服務</a:t>
                      </a:r>
                      <a:endParaRPr lang="en-HK" sz="1400" dirty="0"/>
                    </a:p>
                  </a:txBody>
                  <a:tcPr anchor="ctr"/>
                </a:tc>
                <a:extLst>
                  <a:ext uri="{0D108BD9-81ED-4DB2-BD59-A6C34878D82A}">
                    <a16:rowId xmlns:a16="http://schemas.microsoft.com/office/drawing/2014/main" val="4131242901"/>
                  </a:ext>
                </a:extLst>
              </a:tr>
              <a:tr h="370840">
                <a:tc>
                  <a:txBody>
                    <a:bodyPr/>
                    <a:lstStyle/>
                    <a:p>
                      <a:pPr marL="0"/>
                      <a:r>
                        <a:rPr lang="en-US" altLang="zh-TW" sz="1400" dirty="0">
                          <a:latin typeface="Microsoft JhengHei" charset="-120"/>
                          <a:ea typeface="Microsoft JhengHei" charset="-120"/>
                          <a:cs typeface="Microsoft JhengHei" charset="-120"/>
                        </a:rPr>
                        <a:t>3)</a:t>
                      </a:r>
                      <a:endParaRPr lang="en-HK" sz="1400" dirty="0">
                        <a:latin typeface="Microsoft JhengHei" charset="-120"/>
                        <a:ea typeface="Microsoft JhengHei" charset="-120"/>
                        <a:cs typeface="Microsoft JhengHei" charset="-120"/>
                      </a:endParaRPr>
                    </a:p>
                  </a:txBody>
                  <a:tcPr anchor="ctr"/>
                </a:tc>
                <a:tc>
                  <a:txBody>
                    <a:bodyPr/>
                    <a:lstStyle/>
                    <a:p>
                      <a:pPr algn="ctr"/>
                      <a:r>
                        <a:rPr lang="zh-TW" altLang="en-US" sz="1400" dirty="0"/>
                        <a:t>滴滴出行</a:t>
                      </a:r>
                      <a:endParaRPr lang="en-HK" sz="1400" dirty="0"/>
                    </a:p>
                  </a:txBody>
                  <a:tcPr anchor="ctr"/>
                </a:tc>
                <a:tc>
                  <a:txBody>
                    <a:bodyPr/>
                    <a:lstStyle/>
                    <a:p>
                      <a:pPr algn="ctr"/>
                      <a:r>
                        <a:rPr lang="en-HK" sz="1400" dirty="0"/>
                        <a:t>3,700</a:t>
                      </a:r>
                    </a:p>
                  </a:txBody>
                  <a:tcPr anchor="ctr"/>
                </a:tc>
                <a:tc>
                  <a:txBody>
                    <a:bodyPr/>
                    <a:lstStyle/>
                    <a:p>
                      <a:pPr algn="ctr"/>
                      <a:r>
                        <a:rPr lang="zh-TW" altLang="en-US" sz="1400" dirty="0"/>
                        <a:t>移動出行平台</a:t>
                      </a:r>
                      <a:endParaRPr lang="en-HK" sz="1400" dirty="0"/>
                    </a:p>
                  </a:txBody>
                  <a:tcPr anchor="ctr"/>
                </a:tc>
                <a:extLst>
                  <a:ext uri="{0D108BD9-81ED-4DB2-BD59-A6C34878D82A}">
                    <a16:rowId xmlns:a16="http://schemas.microsoft.com/office/drawing/2014/main" val="1776851036"/>
                  </a:ext>
                </a:extLst>
              </a:tr>
              <a:tr h="370840">
                <a:tc>
                  <a:txBody>
                    <a:bodyPr/>
                    <a:lstStyle/>
                    <a:p>
                      <a:pPr marL="0"/>
                      <a:r>
                        <a:rPr lang="en-US" altLang="zh-TW" sz="1400" dirty="0">
                          <a:latin typeface="Microsoft JhengHei" charset="-120"/>
                          <a:ea typeface="Microsoft JhengHei" charset="-120"/>
                          <a:cs typeface="Microsoft JhengHei" charset="-120"/>
                        </a:rPr>
                        <a:t>4)</a:t>
                      </a:r>
                      <a:endParaRPr lang="en-HK" sz="1400" dirty="0">
                        <a:latin typeface="Microsoft JhengHei" charset="-120"/>
                        <a:ea typeface="Microsoft JhengHei" charset="-120"/>
                        <a:cs typeface="Microsoft JhengHei" charset="-120"/>
                      </a:endParaRPr>
                    </a:p>
                  </a:txBody>
                  <a:tcPr anchor="ctr"/>
                </a:tc>
                <a:tc>
                  <a:txBody>
                    <a:bodyPr/>
                    <a:lstStyle/>
                    <a:p>
                      <a:pPr algn="ctr"/>
                      <a:r>
                        <a:rPr lang="zh-TW" altLang="en-US" sz="1400" dirty="0"/>
                        <a:t>陸金所</a:t>
                      </a:r>
                      <a:endParaRPr lang="en-HK" sz="1400" dirty="0"/>
                    </a:p>
                  </a:txBody>
                  <a:tcPr anchor="ctr"/>
                </a:tc>
                <a:tc>
                  <a:txBody>
                    <a:bodyPr/>
                    <a:lstStyle/>
                    <a:p>
                      <a:pPr algn="ctr"/>
                      <a:r>
                        <a:rPr lang="en-HK" sz="1400" dirty="0"/>
                        <a:t>2,700</a:t>
                      </a:r>
                    </a:p>
                  </a:txBody>
                  <a:tcPr anchor="ctr"/>
                </a:tc>
                <a:tc>
                  <a:txBody>
                    <a:bodyPr/>
                    <a:lstStyle/>
                    <a:p>
                      <a:pPr algn="ctr"/>
                      <a:r>
                        <a:rPr lang="zh-TW" altLang="en-US" sz="1400" dirty="0"/>
                        <a:t>互聯網金融平台</a:t>
                      </a:r>
                      <a:endParaRPr lang="en-HK" sz="1400" dirty="0"/>
                    </a:p>
                  </a:txBody>
                  <a:tcPr anchor="ctr"/>
                </a:tc>
                <a:extLst>
                  <a:ext uri="{0D108BD9-81ED-4DB2-BD59-A6C34878D82A}">
                    <a16:rowId xmlns:a16="http://schemas.microsoft.com/office/drawing/2014/main" val="3922312422"/>
                  </a:ext>
                </a:extLst>
              </a:tr>
              <a:tr h="370840">
                <a:tc>
                  <a:txBody>
                    <a:bodyPr/>
                    <a:lstStyle/>
                    <a:p>
                      <a:pPr marL="0"/>
                      <a:r>
                        <a:rPr lang="en-US" altLang="zh-TW" sz="1400" dirty="0">
                          <a:latin typeface="Microsoft JhengHei" charset="-120"/>
                          <a:ea typeface="Microsoft JhengHei" charset="-120"/>
                          <a:cs typeface="Microsoft JhengHei" charset="-120"/>
                        </a:rPr>
                        <a:t>5)</a:t>
                      </a:r>
                      <a:endParaRPr lang="en-HK" sz="1400" dirty="0">
                        <a:latin typeface="Microsoft JhengHei" charset="-120"/>
                        <a:ea typeface="Microsoft JhengHei" charset="-120"/>
                        <a:cs typeface="Microsoft JhengHei" charset="-120"/>
                      </a:endParaRPr>
                    </a:p>
                  </a:txBody>
                  <a:tcPr anchor="ctr"/>
                </a:tc>
                <a:tc>
                  <a:txBody>
                    <a:bodyPr/>
                    <a:lstStyle/>
                    <a:p>
                      <a:pPr algn="ctr"/>
                      <a:r>
                        <a:rPr lang="en-US" altLang="zh-TW" sz="1400" dirty="0"/>
                        <a:t>SpaceX</a:t>
                      </a:r>
                      <a:endParaRPr lang="en-HK" sz="1400" dirty="0"/>
                    </a:p>
                  </a:txBody>
                  <a:tcPr anchor="ctr"/>
                </a:tc>
                <a:tc>
                  <a:txBody>
                    <a:bodyPr/>
                    <a:lstStyle/>
                    <a:p>
                      <a:pPr algn="ctr"/>
                      <a:r>
                        <a:rPr lang="en-HK" sz="1400" dirty="0"/>
                        <a:t>2,500</a:t>
                      </a:r>
                    </a:p>
                  </a:txBody>
                  <a:tcPr anchor="ctr"/>
                </a:tc>
                <a:tc>
                  <a:txBody>
                    <a:bodyPr/>
                    <a:lstStyle/>
                    <a:p>
                      <a:pPr algn="ctr"/>
                      <a:r>
                        <a:rPr lang="zh-TW" altLang="en-US" sz="1400" dirty="0"/>
                        <a:t>航行太空製造商和運輸</a:t>
                      </a:r>
                      <a:endParaRPr lang="en-HK" sz="1400" dirty="0"/>
                    </a:p>
                  </a:txBody>
                  <a:tcPr anchor="ctr"/>
                </a:tc>
                <a:extLst>
                  <a:ext uri="{0D108BD9-81ED-4DB2-BD59-A6C34878D82A}">
                    <a16:rowId xmlns:a16="http://schemas.microsoft.com/office/drawing/2014/main" val="2256818906"/>
                  </a:ext>
                </a:extLst>
              </a:tr>
              <a:tr h="370840">
                <a:tc>
                  <a:txBody>
                    <a:bodyPr/>
                    <a:lstStyle/>
                    <a:p>
                      <a:pPr marL="0"/>
                      <a:r>
                        <a:rPr lang="en-US" altLang="zh-TW" sz="1400" dirty="0">
                          <a:latin typeface="Microsoft JhengHei" charset="-120"/>
                          <a:ea typeface="Microsoft JhengHei" charset="-120"/>
                          <a:cs typeface="Microsoft JhengHei" charset="-120"/>
                        </a:rPr>
                        <a:t>6)</a:t>
                      </a:r>
                      <a:endParaRPr lang="en-HK" sz="1400" dirty="0">
                        <a:latin typeface="Microsoft JhengHei" charset="-120"/>
                        <a:ea typeface="Microsoft JhengHei" charset="-120"/>
                        <a:cs typeface="Microsoft JhengHei" charset="-120"/>
                      </a:endParaRPr>
                    </a:p>
                  </a:txBody>
                  <a:tcPr anchor="ctr"/>
                </a:tc>
                <a:tc>
                  <a:txBody>
                    <a:bodyPr/>
                    <a:lstStyle/>
                    <a:p>
                      <a:pPr algn="ctr"/>
                      <a:r>
                        <a:rPr lang="en-HK" sz="1400" dirty="0"/>
                        <a:t>Stripe</a:t>
                      </a:r>
                    </a:p>
                  </a:txBody>
                  <a:tcPr anchor="ctr"/>
                </a:tc>
                <a:tc>
                  <a:txBody>
                    <a:bodyPr/>
                    <a:lstStyle/>
                    <a:p>
                      <a:pPr algn="ctr"/>
                      <a:r>
                        <a:rPr lang="en-HK" sz="1400" dirty="0"/>
                        <a:t>2,500</a:t>
                      </a:r>
                    </a:p>
                  </a:txBody>
                  <a:tcPr anchor="ctr"/>
                </a:tc>
                <a:tc>
                  <a:txBody>
                    <a:bodyPr/>
                    <a:lstStyle/>
                    <a:p>
                      <a:pPr algn="ctr"/>
                      <a:r>
                        <a:rPr lang="zh-TW" altLang="en-US" sz="1400" dirty="0"/>
                        <a:t>互聯網支付服務</a:t>
                      </a:r>
                      <a:endParaRPr lang="en-HK" altLang="zh-TW" sz="1400" dirty="0"/>
                    </a:p>
                  </a:txBody>
                  <a:tcPr anchor="ctr"/>
                </a:tc>
                <a:extLst>
                  <a:ext uri="{0D108BD9-81ED-4DB2-BD59-A6C34878D82A}">
                    <a16:rowId xmlns:a16="http://schemas.microsoft.com/office/drawing/2014/main" val="1356204587"/>
                  </a:ext>
                </a:extLst>
              </a:tr>
              <a:tr h="370840">
                <a:tc>
                  <a:txBody>
                    <a:bodyPr/>
                    <a:lstStyle/>
                    <a:p>
                      <a:pPr marL="0"/>
                      <a:r>
                        <a:rPr lang="en-US" altLang="zh-TW" sz="1400" dirty="0">
                          <a:latin typeface="Microsoft JhengHei" charset="-120"/>
                          <a:ea typeface="Microsoft JhengHei" charset="-120"/>
                          <a:cs typeface="Microsoft JhengHei" charset="-120"/>
                        </a:rPr>
                        <a:t>7)</a:t>
                      </a:r>
                      <a:endParaRPr lang="en-HK" sz="1400" dirty="0">
                        <a:latin typeface="Microsoft JhengHei" charset="-120"/>
                        <a:ea typeface="Microsoft JhengHei" charset="-120"/>
                        <a:cs typeface="Microsoft JhengHei" charset="-120"/>
                      </a:endParaRPr>
                    </a:p>
                  </a:txBody>
                  <a:tcPr anchor="ctr"/>
                </a:tc>
                <a:tc>
                  <a:txBody>
                    <a:bodyPr/>
                    <a:lstStyle/>
                    <a:p>
                      <a:pPr algn="ctr"/>
                      <a:r>
                        <a:rPr lang="en-HK" sz="1400" dirty="0"/>
                        <a:t>Airbnb</a:t>
                      </a:r>
                    </a:p>
                  </a:txBody>
                  <a:tcPr anchor="ctr"/>
                </a:tc>
                <a:tc>
                  <a:txBody>
                    <a:bodyPr/>
                    <a:lstStyle/>
                    <a:p>
                      <a:pPr algn="ctr"/>
                      <a:r>
                        <a:rPr lang="en-HK" sz="1400" dirty="0"/>
                        <a:t>2,450</a:t>
                      </a:r>
                    </a:p>
                  </a:txBody>
                  <a:tcPr anchor="ctr"/>
                </a:tc>
                <a:tc>
                  <a:txBody>
                    <a:bodyPr/>
                    <a:lstStyle/>
                    <a:p>
                      <a:pPr algn="ctr"/>
                      <a:r>
                        <a:rPr lang="zh-TW" altLang="en-US" sz="1400" dirty="0"/>
                        <a:t>大眾出租住宿民宿網站</a:t>
                      </a:r>
                      <a:endParaRPr lang="en-HK" sz="1400" dirty="0"/>
                    </a:p>
                  </a:txBody>
                  <a:tcPr anchor="ctr"/>
                </a:tc>
                <a:extLst>
                  <a:ext uri="{0D108BD9-81ED-4DB2-BD59-A6C34878D82A}">
                    <a16:rowId xmlns:a16="http://schemas.microsoft.com/office/drawing/2014/main" val="47215214"/>
                  </a:ext>
                </a:extLst>
              </a:tr>
              <a:tr h="370840">
                <a:tc>
                  <a:txBody>
                    <a:bodyPr/>
                    <a:lstStyle/>
                    <a:p>
                      <a:pPr marL="0"/>
                      <a:r>
                        <a:rPr lang="en-US" altLang="zh-TW" sz="1400" dirty="0">
                          <a:latin typeface="Microsoft JhengHei" charset="-120"/>
                          <a:ea typeface="Microsoft JhengHei" charset="-120"/>
                          <a:cs typeface="Microsoft JhengHei" charset="-120"/>
                        </a:rPr>
                        <a:t>8)</a:t>
                      </a:r>
                      <a:endParaRPr lang="en-HK" sz="1400" dirty="0">
                        <a:latin typeface="Microsoft JhengHei" charset="-120"/>
                        <a:ea typeface="Microsoft JhengHei" charset="-120"/>
                        <a:cs typeface="Microsoft JhengHei" charset="-120"/>
                      </a:endParaRPr>
                    </a:p>
                  </a:txBody>
                  <a:tcPr anchor="ctr"/>
                </a:tc>
                <a:tc>
                  <a:txBody>
                    <a:bodyPr/>
                    <a:lstStyle/>
                    <a:p>
                      <a:pPr algn="ctr"/>
                      <a:r>
                        <a:rPr lang="zh-TW" altLang="en-US" sz="1400" dirty="0"/>
                        <a:t>快手</a:t>
                      </a:r>
                      <a:endParaRPr lang="en-HK" sz="1400" dirty="0"/>
                    </a:p>
                  </a:txBody>
                  <a:tcPr anchor="ctr"/>
                </a:tc>
                <a:tc>
                  <a:txBody>
                    <a:bodyPr/>
                    <a:lstStyle/>
                    <a:p>
                      <a:pPr algn="ctr"/>
                      <a:r>
                        <a:rPr lang="en-HK" sz="1400" dirty="0"/>
                        <a:t>1,950</a:t>
                      </a:r>
                    </a:p>
                  </a:txBody>
                  <a:tcPr anchor="ctr"/>
                </a:tc>
                <a:tc>
                  <a:txBody>
                    <a:bodyPr/>
                    <a:lstStyle/>
                    <a:p>
                      <a:pPr algn="ctr"/>
                      <a:r>
                        <a:rPr lang="zh-TW" altLang="en-US" sz="1400" dirty="0"/>
                        <a:t>互聯網媒體服務</a:t>
                      </a:r>
                      <a:endParaRPr lang="en-HK" sz="1400" dirty="0"/>
                    </a:p>
                  </a:txBody>
                  <a:tcPr anchor="ctr"/>
                </a:tc>
                <a:extLst>
                  <a:ext uri="{0D108BD9-81ED-4DB2-BD59-A6C34878D82A}">
                    <a16:rowId xmlns:a16="http://schemas.microsoft.com/office/drawing/2014/main" val="444105399"/>
                  </a:ext>
                </a:extLst>
              </a:tr>
              <a:tr h="370840">
                <a:tc>
                  <a:txBody>
                    <a:bodyPr/>
                    <a:lstStyle/>
                    <a:p>
                      <a:pPr marL="0"/>
                      <a:r>
                        <a:rPr lang="en-US" altLang="zh-TW" sz="1400" dirty="0">
                          <a:latin typeface="Microsoft JhengHei" charset="-120"/>
                          <a:ea typeface="Microsoft JhengHei" charset="-120"/>
                          <a:cs typeface="Microsoft JhengHei" charset="-120"/>
                        </a:rPr>
                        <a:t>9)</a:t>
                      </a:r>
                      <a:endParaRPr lang="en-HK" sz="1400" dirty="0">
                        <a:latin typeface="Microsoft JhengHei" charset="-120"/>
                        <a:ea typeface="Microsoft JhengHei" charset="-120"/>
                        <a:cs typeface="Microsoft JhengHei" charset="-120"/>
                      </a:endParaRPr>
                    </a:p>
                  </a:txBody>
                  <a:tcPr anchor="ctr"/>
                </a:tc>
                <a:tc>
                  <a:txBody>
                    <a:bodyPr/>
                    <a:lstStyle/>
                    <a:p>
                      <a:pPr algn="ctr"/>
                      <a:r>
                        <a:rPr lang="zh-TW" altLang="en-US" sz="1400" dirty="0"/>
                        <a:t>菜鳥網絡</a:t>
                      </a:r>
                      <a:endParaRPr lang="en-HK" sz="1400" dirty="0"/>
                    </a:p>
                  </a:txBody>
                  <a:tcPr anchor="ctr"/>
                </a:tc>
                <a:tc>
                  <a:txBody>
                    <a:bodyPr/>
                    <a:lstStyle/>
                    <a:p>
                      <a:pPr algn="ctr"/>
                      <a:r>
                        <a:rPr lang="en-HK" sz="1400" dirty="0"/>
                        <a:t>1,900</a:t>
                      </a:r>
                    </a:p>
                  </a:txBody>
                  <a:tcPr anchor="ctr"/>
                </a:tc>
                <a:tc>
                  <a:txBody>
                    <a:bodyPr/>
                    <a:lstStyle/>
                    <a:p>
                      <a:pPr algn="ctr"/>
                      <a:r>
                        <a:rPr lang="zh-TW" altLang="en-US" sz="1400" dirty="0"/>
                        <a:t>物流服務</a:t>
                      </a:r>
                      <a:endParaRPr lang="en-HK" sz="1400" dirty="0"/>
                    </a:p>
                  </a:txBody>
                  <a:tcPr anchor="ctr"/>
                </a:tc>
                <a:extLst>
                  <a:ext uri="{0D108BD9-81ED-4DB2-BD59-A6C34878D82A}">
                    <a16:rowId xmlns:a16="http://schemas.microsoft.com/office/drawing/2014/main" val="962808321"/>
                  </a:ext>
                </a:extLst>
              </a:tr>
              <a:tr h="370840">
                <a:tc>
                  <a:txBody>
                    <a:bodyPr/>
                    <a:lstStyle/>
                    <a:p>
                      <a:pPr marL="0"/>
                      <a:r>
                        <a:rPr lang="en-US" altLang="zh-TW" sz="1400" dirty="0">
                          <a:latin typeface="Microsoft JhengHei" charset="-120"/>
                          <a:ea typeface="Microsoft JhengHei" charset="-120"/>
                          <a:cs typeface="Microsoft JhengHei" charset="-120"/>
                        </a:rPr>
                        <a:t>10)</a:t>
                      </a:r>
                      <a:endParaRPr lang="en-HK" sz="1400" dirty="0">
                        <a:latin typeface="Microsoft JhengHei" charset="-120"/>
                        <a:ea typeface="Microsoft JhengHei" charset="-120"/>
                        <a:cs typeface="Microsoft JhengHei" charset="-120"/>
                      </a:endParaRPr>
                    </a:p>
                  </a:txBody>
                  <a:tcPr anchor="ctr"/>
                </a:tc>
                <a:tc>
                  <a:txBody>
                    <a:bodyPr/>
                    <a:lstStyle/>
                    <a:p>
                      <a:pPr algn="ctr"/>
                      <a:r>
                        <a:rPr lang="en-HK" sz="1400" dirty="0"/>
                        <a:t>Palantir</a:t>
                      </a:r>
                    </a:p>
                    <a:p>
                      <a:pPr algn="ctr"/>
                      <a:r>
                        <a:rPr lang="en-HK" sz="1400" dirty="0"/>
                        <a:t>technologies</a:t>
                      </a:r>
                    </a:p>
                  </a:txBody>
                  <a:tcPr anchor="ctr"/>
                </a:tc>
                <a:tc>
                  <a:txBody>
                    <a:bodyPr/>
                    <a:lstStyle/>
                    <a:p>
                      <a:pPr algn="ctr"/>
                      <a:r>
                        <a:rPr lang="en-HK" sz="1400" dirty="0"/>
                        <a:t>1,800</a:t>
                      </a:r>
                    </a:p>
                  </a:txBody>
                  <a:tcPr anchor="ctr"/>
                </a:tc>
                <a:tc>
                  <a:txBody>
                    <a:bodyPr/>
                    <a:lstStyle/>
                    <a:p>
                      <a:pPr algn="ctr"/>
                      <a:r>
                        <a:rPr lang="zh-TW" altLang="en-US" sz="1400" dirty="0"/>
                        <a:t>軟件和服務</a:t>
                      </a:r>
                      <a:endParaRPr lang="en-HK" sz="1400" dirty="0"/>
                    </a:p>
                  </a:txBody>
                  <a:tcPr anchor="ctr"/>
                </a:tc>
                <a:extLst>
                  <a:ext uri="{0D108BD9-81ED-4DB2-BD59-A6C34878D82A}">
                    <a16:rowId xmlns:a16="http://schemas.microsoft.com/office/drawing/2014/main" val="1245661573"/>
                  </a:ext>
                </a:extLst>
              </a:tr>
              <a:tr h="238241">
                <a:tc gridSpan="4">
                  <a:txBody>
                    <a:bodyPr/>
                    <a:lstStyle/>
                    <a:p>
                      <a:pPr marL="0" algn="r"/>
                      <a:r>
                        <a:rPr lang="zh-TW" altLang="en-US" sz="1000" dirty="0">
                          <a:latin typeface="Microsoft JhengHei" charset="-120"/>
                          <a:ea typeface="Microsoft JhengHei" charset="-120"/>
                          <a:cs typeface="Microsoft JhengHei" charset="-120"/>
                        </a:rPr>
                        <a:t>資料來源：胡潤研究院</a:t>
                      </a:r>
                      <a:endParaRPr lang="en-HK" sz="1000" dirty="0">
                        <a:latin typeface="Microsoft JhengHei" charset="-120"/>
                        <a:ea typeface="Microsoft JhengHei" charset="-120"/>
                        <a:cs typeface="Microsoft JhengHei" charset="-120"/>
                      </a:endParaRPr>
                    </a:p>
                  </a:txBody>
                  <a:tcPr/>
                </a:tc>
                <a:tc hMerge="1">
                  <a:txBody>
                    <a:bodyPr/>
                    <a:lstStyle/>
                    <a:p>
                      <a:pPr algn="ctr"/>
                      <a:endParaRPr lang="en-HK" sz="1400" dirty="0"/>
                    </a:p>
                  </a:txBody>
                  <a:tcPr/>
                </a:tc>
                <a:tc hMerge="1">
                  <a:txBody>
                    <a:bodyPr/>
                    <a:lstStyle/>
                    <a:p>
                      <a:pPr algn="ctr"/>
                      <a:endParaRPr lang="en-HK" sz="1400" dirty="0"/>
                    </a:p>
                  </a:txBody>
                  <a:tcPr/>
                </a:tc>
                <a:tc hMerge="1">
                  <a:txBody>
                    <a:bodyPr/>
                    <a:lstStyle/>
                    <a:p>
                      <a:pPr algn="ctr"/>
                      <a:endParaRPr lang="en-HK" sz="1400" dirty="0"/>
                    </a:p>
                  </a:txBody>
                  <a:tcPr/>
                </a:tc>
                <a:extLst>
                  <a:ext uri="{0D108BD9-81ED-4DB2-BD59-A6C34878D82A}">
                    <a16:rowId xmlns:a16="http://schemas.microsoft.com/office/drawing/2014/main" val="1858419796"/>
                  </a:ext>
                </a:extLst>
              </a:tr>
            </a:tbl>
          </a:graphicData>
        </a:graphic>
      </p:graphicFrame>
      <p:graphicFrame>
        <p:nvGraphicFramePr>
          <p:cNvPr id="11" name="表格 11">
            <a:extLst>
              <a:ext uri="{FF2B5EF4-FFF2-40B4-BE49-F238E27FC236}">
                <a16:creationId xmlns:a16="http://schemas.microsoft.com/office/drawing/2014/main" id="{70AD75FB-8D05-4479-AAAA-7246293A674A}"/>
              </a:ext>
            </a:extLst>
          </p:cNvPr>
          <p:cNvGraphicFramePr>
            <a:graphicFrameLocks noGrp="1"/>
          </p:cNvGraphicFramePr>
          <p:nvPr>
            <p:extLst>
              <p:ext uri="{D42A27DB-BD31-4B8C-83A1-F6EECF244321}">
                <p14:modId xmlns:p14="http://schemas.microsoft.com/office/powerpoint/2010/main" val="4244523958"/>
              </p:ext>
            </p:extLst>
          </p:nvPr>
        </p:nvGraphicFramePr>
        <p:xfrm>
          <a:off x="1278195" y="1443460"/>
          <a:ext cx="4345859" cy="4968236"/>
        </p:xfrm>
        <a:graphic>
          <a:graphicData uri="http://schemas.openxmlformats.org/drawingml/2006/table">
            <a:tbl>
              <a:tblPr firstRow="1" bandRow="1">
                <a:tableStyleId>{5C22544A-7EE6-4342-B048-85BDC9FD1C3A}</a:tableStyleId>
              </a:tblPr>
              <a:tblGrid>
                <a:gridCol w="768209">
                  <a:extLst>
                    <a:ext uri="{9D8B030D-6E8A-4147-A177-3AD203B41FA5}">
                      <a16:colId xmlns:a16="http://schemas.microsoft.com/office/drawing/2014/main" val="2828380666"/>
                    </a:ext>
                  </a:extLst>
                </a:gridCol>
                <a:gridCol w="1404720">
                  <a:extLst>
                    <a:ext uri="{9D8B030D-6E8A-4147-A177-3AD203B41FA5}">
                      <a16:colId xmlns:a16="http://schemas.microsoft.com/office/drawing/2014/main" val="2599283426"/>
                    </a:ext>
                  </a:extLst>
                </a:gridCol>
                <a:gridCol w="983224">
                  <a:extLst>
                    <a:ext uri="{9D8B030D-6E8A-4147-A177-3AD203B41FA5}">
                      <a16:colId xmlns:a16="http://schemas.microsoft.com/office/drawing/2014/main" val="2866026019"/>
                    </a:ext>
                  </a:extLst>
                </a:gridCol>
                <a:gridCol w="1189706">
                  <a:extLst>
                    <a:ext uri="{9D8B030D-6E8A-4147-A177-3AD203B41FA5}">
                      <a16:colId xmlns:a16="http://schemas.microsoft.com/office/drawing/2014/main" val="2350422598"/>
                    </a:ext>
                  </a:extLst>
                </a:gridCol>
              </a:tblGrid>
              <a:tr h="439866">
                <a:tc gridSpan="4">
                  <a:txBody>
                    <a:bodyPr/>
                    <a:lstStyle/>
                    <a:p>
                      <a:pPr algn="ctr"/>
                      <a:r>
                        <a:rPr lang="zh-TW" altLang="en-US" sz="2000" dirty="0">
                          <a:solidFill>
                            <a:schemeClr val="tx2"/>
                          </a:solidFill>
                          <a:latin typeface="Microsoft JhengHei" charset="-120"/>
                          <a:ea typeface="Microsoft JhengHei" charset="-120"/>
                          <a:cs typeface="Microsoft JhengHei" charset="-120"/>
                        </a:rPr>
                        <a:t>獨角獸分布國家</a:t>
                      </a:r>
                    </a:p>
                  </a:txBody>
                  <a:tcPr>
                    <a:solidFill>
                      <a:schemeClr val="tx1">
                        <a:lumMod val="50000"/>
                      </a:schemeClr>
                    </a:solidFill>
                  </a:tcPr>
                </a:tc>
                <a:tc hMerge="1">
                  <a:txBody>
                    <a:bodyPr/>
                    <a:lstStyle/>
                    <a:p>
                      <a:endParaRPr lang="en-HK"/>
                    </a:p>
                  </a:txBody>
                  <a:tcPr/>
                </a:tc>
                <a:tc hMerge="1">
                  <a:txBody>
                    <a:bodyPr/>
                    <a:lstStyle/>
                    <a:p>
                      <a:endParaRPr lang="en-HK"/>
                    </a:p>
                  </a:txBody>
                  <a:tcPr/>
                </a:tc>
                <a:tc hMerge="1">
                  <a:txBody>
                    <a:bodyPr/>
                    <a:lstStyle/>
                    <a:p>
                      <a:endParaRPr lang="en-HK"/>
                    </a:p>
                  </a:txBody>
                  <a:tcPr/>
                </a:tc>
                <a:extLst>
                  <a:ext uri="{0D108BD9-81ED-4DB2-BD59-A6C34878D82A}">
                    <a16:rowId xmlns:a16="http://schemas.microsoft.com/office/drawing/2014/main" val="3241455316"/>
                  </a:ext>
                </a:extLst>
              </a:tr>
              <a:tr h="411670">
                <a:tc>
                  <a:txBody>
                    <a:bodyPr/>
                    <a:lstStyle/>
                    <a:p>
                      <a:endParaRPr lang="zh-TW" altLang="en-US" sz="1400" dirty="0">
                        <a:latin typeface="Microsoft JhengHei" charset="-120"/>
                        <a:ea typeface="Microsoft JhengHei" charset="-120"/>
                        <a:cs typeface="Microsoft JhengHei" charset="-120"/>
                      </a:endParaRPr>
                    </a:p>
                  </a:txBody>
                  <a:tcPr/>
                </a:tc>
                <a:tc>
                  <a:txBody>
                    <a:bodyPr/>
                    <a:lstStyle/>
                    <a:p>
                      <a:pPr algn="ctr"/>
                      <a:r>
                        <a:rPr lang="zh-TW" altLang="en-US" sz="1400" dirty="0">
                          <a:latin typeface="Microsoft JhengHei" charset="-120"/>
                          <a:ea typeface="Microsoft JhengHei" charset="-120"/>
                          <a:cs typeface="Microsoft JhengHei" charset="-120"/>
                        </a:rPr>
                        <a:t>國家</a:t>
                      </a:r>
                    </a:p>
                  </a:txBody>
                  <a:tcPr/>
                </a:tc>
                <a:tc gridSpan="2">
                  <a:txBody>
                    <a:bodyPr/>
                    <a:lstStyle/>
                    <a:p>
                      <a:pPr algn="ctr"/>
                      <a:r>
                        <a:rPr lang="zh-TW" altLang="en-US" sz="1400" dirty="0">
                          <a:latin typeface="Microsoft JhengHei" charset="-120"/>
                          <a:ea typeface="Microsoft JhengHei" charset="-120"/>
                          <a:cs typeface="Microsoft JhengHei" charset="-120"/>
                        </a:rPr>
                        <a:t>總部數目 </a:t>
                      </a:r>
                      <a:r>
                        <a:rPr lang="en-HK" altLang="zh-TW" sz="1400" dirty="0">
                          <a:latin typeface="Microsoft JhengHei" charset="-120"/>
                          <a:ea typeface="Microsoft JhengHei" charset="-120"/>
                          <a:cs typeface="Microsoft JhengHei" charset="-120"/>
                        </a:rPr>
                        <a:t>(</a:t>
                      </a:r>
                      <a:r>
                        <a:rPr lang="zh-TW" altLang="en-US" sz="1400" dirty="0">
                          <a:latin typeface="Microsoft JhengHei" charset="-120"/>
                          <a:ea typeface="Microsoft JhengHei" charset="-120"/>
                          <a:cs typeface="Microsoft JhengHei" charset="-120"/>
                        </a:rPr>
                        <a:t>變化</a:t>
                      </a:r>
                      <a:r>
                        <a:rPr lang="en-US" altLang="zh-TW" sz="1400" dirty="0">
                          <a:latin typeface="Microsoft JhengHei" charset="-120"/>
                          <a:ea typeface="Microsoft JhengHei" charset="-120"/>
                          <a:cs typeface="Microsoft JhengHei" charset="-120"/>
                        </a:rPr>
                        <a:t>)</a:t>
                      </a:r>
                      <a:endParaRPr lang="zh-TW" altLang="en-US" sz="1400" dirty="0">
                        <a:latin typeface="Microsoft JhengHei" charset="-120"/>
                        <a:ea typeface="Microsoft JhengHei" charset="-120"/>
                        <a:cs typeface="Microsoft JhengHei" charset="-120"/>
                      </a:endParaRPr>
                    </a:p>
                  </a:txBody>
                  <a:tcPr/>
                </a:tc>
                <a:tc hMerge="1">
                  <a:txBody>
                    <a:bodyPr/>
                    <a:lstStyle/>
                    <a:p>
                      <a:endParaRPr lang="en-HK"/>
                    </a:p>
                  </a:txBody>
                  <a:tcPr/>
                </a:tc>
                <a:extLst>
                  <a:ext uri="{0D108BD9-81ED-4DB2-BD59-A6C34878D82A}">
                    <a16:rowId xmlns:a16="http://schemas.microsoft.com/office/drawing/2014/main" val="2757305980"/>
                  </a:ext>
                </a:extLst>
              </a:tr>
              <a:tr h="411670">
                <a:tc>
                  <a:txBody>
                    <a:bodyPr/>
                    <a:lstStyle/>
                    <a:p>
                      <a:pPr marL="0"/>
                      <a:r>
                        <a:rPr lang="en-US" altLang="zh-TW" sz="1400" dirty="0">
                          <a:latin typeface="Microsoft JhengHei" charset="-120"/>
                          <a:ea typeface="Microsoft JhengHei" charset="-120"/>
                          <a:cs typeface="Microsoft JhengHei" charset="-120"/>
                        </a:rPr>
                        <a:t>1)</a:t>
                      </a:r>
                      <a:endParaRPr lang="en-HK" sz="1400" dirty="0">
                        <a:latin typeface="Microsoft JhengHei" charset="-120"/>
                        <a:ea typeface="Microsoft JhengHei" charset="-120"/>
                        <a:cs typeface="Microsoft JhengHei" charset="-120"/>
                      </a:endParaRPr>
                    </a:p>
                  </a:txBody>
                  <a:tcPr/>
                </a:tc>
                <a:tc>
                  <a:txBody>
                    <a:bodyPr/>
                    <a:lstStyle/>
                    <a:p>
                      <a:pPr marL="0" algn="ctr"/>
                      <a:r>
                        <a:rPr lang="zh-TW" altLang="en-US" sz="1400" dirty="0">
                          <a:latin typeface="Microsoft JhengHei" charset="-120"/>
                          <a:ea typeface="Microsoft JhengHei" charset="-120"/>
                          <a:cs typeface="Microsoft JhengHei" charset="-120"/>
                        </a:rPr>
                        <a:t>美國</a:t>
                      </a:r>
                      <a:endParaRPr lang="en-HK" sz="1400" dirty="0">
                        <a:latin typeface="Microsoft JhengHei" charset="-120"/>
                        <a:ea typeface="Microsoft JhengHei" charset="-120"/>
                        <a:cs typeface="Microsoft JhengHei" charset="-120"/>
                      </a:endParaRPr>
                    </a:p>
                  </a:txBody>
                  <a:tcPr/>
                </a:tc>
                <a:tc>
                  <a:txBody>
                    <a:bodyPr/>
                    <a:lstStyle/>
                    <a:p>
                      <a:pPr algn="ctr"/>
                      <a:r>
                        <a:rPr lang="en-US" altLang="zh-TW" sz="1400" dirty="0">
                          <a:latin typeface="Microsoft JhengHei" charset="-120"/>
                          <a:ea typeface="Microsoft JhengHei" charset="-120"/>
                          <a:cs typeface="Microsoft JhengHei" charset="-120"/>
                        </a:rPr>
                        <a:t>233</a:t>
                      </a:r>
                      <a:endParaRPr lang="en-HK" sz="1400" dirty="0">
                        <a:latin typeface="Microsoft JhengHei" charset="-120"/>
                        <a:ea typeface="Microsoft JhengHei" charset="-120"/>
                        <a:cs typeface="Microsoft JhengHei" charset="-120"/>
                      </a:endParaRPr>
                    </a:p>
                  </a:txBody>
                  <a:tcPr/>
                </a:tc>
                <a:tc>
                  <a:txBody>
                    <a:bodyPr/>
                    <a:lstStyle/>
                    <a:p>
                      <a:pPr algn="ctr"/>
                      <a:r>
                        <a:rPr lang="en-HK" sz="1400" dirty="0">
                          <a:latin typeface="Microsoft JhengHei" charset="-120"/>
                          <a:ea typeface="Microsoft JhengHei" charset="-120"/>
                          <a:cs typeface="Microsoft JhengHei" charset="-120"/>
                        </a:rPr>
                        <a:t>(</a:t>
                      </a:r>
                      <a:r>
                        <a:rPr lang="en-HK" sz="1400" b="1" baseline="0" dirty="0">
                          <a:solidFill>
                            <a:schemeClr val="accent2">
                              <a:lumMod val="75000"/>
                            </a:schemeClr>
                          </a:solidFill>
                          <a:latin typeface="Microsoft JhengHei" charset="-120"/>
                          <a:ea typeface="Microsoft JhengHei" charset="-120"/>
                          <a:cs typeface="Microsoft JhengHei" charset="-120"/>
                          <a:sym typeface="Wingdings 3" panose="05040102010807070707" pitchFamily="18" charset="2"/>
                        </a:rPr>
                        <a:t></a:t>
                      </a:r>
                      <a:r>
                        <a:rPr lang="en-HK" sz="1400" baseline="0" dirty="0">
                          <a:solidFill>
                            <a:schemeClr val="tx2">
                              <a:lumMod val="10000"/>
                            </a:schemeClr>
                          </a:solidFill>
                          <a:latin typeface="Microsoft JhengHei" charset="-120"/>
                          <a:ea typeface="Microsoft JhengHei" charset="-120"/>
                          <a:cs typeface="Microsoft JhengHei" charset="-120"/>
                          <a:sym typeface="Wingdings 3" panose="05040102010807070707" pitchFamily="18" charset="2"/>
                        </a:rPr>
                        <a:t> </a:t>
                      </a:r>
                      <a:r>
                        <a:rPr lang="en-HK" sz="1400" dirty="0">
                          <a:latin typeface="Microsoft JhengHei" charset="-120"/>
                          <a:ea typeface="Microsoft JhengHei" charset="-120"/>
                          <a:cs typeface="Microsoft JhengHei" charset="-120"/>
                          <a:sym typeface="Wingdings 3" panose="05040102010807070707" pitchFamily="18" charset="2"/>
                        </a:rPr>
                        <a:t>30)</a:t>
                      </a:r>
                      <a:endParaRPr lang="en-HK" sz="1400"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2940646133"/>
                  </a:ext>
                </a:extLst>
              </a:tr>
              <a:tr h="411670">
                <a:tc>
                  <a:txBody>
                    <a:bodyPr/>
                    <a:lstStyle/>
                    <a:p>
                      <a:pPr marL="0"/>
                      <a:r>
                        <a:rPr lang="en-US" altLang="zh-TW" sz="1400" dirty="0">
                          <a:latin typeface="Microsoft JhengHei" charset="-120"/>
                          <a:ea typeface="Microsoft JhengHei" charset="-120"/>
                          <a:cs typeface="Microsoft JhengHei" charset="-120"/>
                        </a:rPr>
                        <a:t>2)</a:t>
                      </a:r>
                      <a:endParaRPr lang="en-HK" sz="1400" dirty="0">
                        <a:latin typeface="Microsoft JhengHei" charset="-120"/>
                        <a:ea typeface="Microsoft JhengHei" charset="-120"/>
                        <a:cs typeface="Microsoft JhengHei" charset="-120"/>
                      </a:endParaRPr>
                    </a:p>
                  </a:txBody>
                  <a:tcPr/>
                </a:tc>
                <a:tc>
                  <a:txBody>
                    <a:bodyPr/>
                    <a:lstStyle/>
                    <a:p>
                      <a:pPr marL="0" algn="ctr"/>
                      <a:r>
                        <a:rPr lang="zh-TW" altLang="en-US" sz="1400" dirty="0">
                          <a:latin typeface="Microsoft JhengHei" charset="-120"/>
                          <a:ea typeface="Microsoft JhengHei" charset="-120"/>
                          <a:cs typeface="Microsoft JhengHei" charset="-120"/>
                        </a:rPr>
                        <a:t>中國</a:t>
                      </a:r>
                      <a:endParaRPr lang="en-HK" sz="1400" dirty="0">
                        <a:latin typeface="Microsoft JhengHei" charset="-120"/>
                        <a:ea typeface="Microsoft JhengHei" charset="-120"/>
                        <a:cs typeface="Microsoft JhengHei" charset="-120"/>
                      </a:endParaRPr>
                    </a:p>
                  </a:txBody>
                  <a:tcPr/>
                </a:tc>
                <a:tc>
                  <a:txBody>
                    <a:bodyPr/>
                    <a:lstStyle/>
                    <a:p>
                      <a:pPr algn="ctr"/>
                      <a:r>
                        <a:rPr lang="en-HK" sz="1400" dirty="0">
                          <a:latin typeface="Microsoft JhengHei" charset="-120"/>
                          <a:ea typeface="Microsoft JhengHei" charset="-120"/>
                          <a:cs typeface="Microsoft JhengHei" charset="-120"/>
                        </a:rPr>
                        <a:t>227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HK" sz="1400" dirty="0">
                          <a:latin typeface="Microsoft JhengHei" charset="-120"/>
                          <a:ea typeface="Microsoft JhengHei" charset="-120"/>
                          <a:cs typeface="Microsoft JhengHei" charset="-120"/>
                        </a:rPr>
                        <a:t>(</a:t>
                      </a:r>
                      <a:r>
                        <a:rPr lang="en-HK" sz="1400" b="1" baseline="0" dirty="0">
                          <a:solidFill>
                            <a:schemeClr val="accent2">
                              <a:lumMod val="75000"/>
                            </a:schemeClr>
                          </a:solidFill>
                          <a:latin typeface="Microsoft JhengHei" charset="-120"/>
                          <a:ea typeface="Microsoft JhengHei" charset="-120"/>
                          <a:cs typeface="Microsoft JhengHei" charset="-120"/>
                          <a:sym typeface="Wingdings 3" panose="05040102010807070707" pitchFamily="18" charset="2"/>
                        </a:rPr>
                        <a:t></a:t>
                      </a:r>
                      <a:r>
                        <a:rPr lang="en-HK" sz="1400" baseline="0" dirty="0">
                          <a:solidFill>
                            <a:schemeClr val="tx2">
                              <a:lumMod val="10000"/>
                            </a:schemeClr>
                          </a:solidFill>
                          <a:latin typeface="Microsoft JhengHei" charset="-120"/>
                          <a:ea typeface="Microsoft JhengHei" charset="-120"/>
                          <a:cs typeface="Microsoft JhengHei" charset="-120"/>
                          <a:sym typeface="Wingdings 3" panose="05040102010807070707" pitchFamily="18" charset="2"/>
                        </a:rPr>
                        <a:t> 21</a:t>
                      </a:r>
                      <a:r>
                        <a:rPr lang="en-HK" sz="1400" dirty="0">
                          <a:latin typeface="Microsoft JhengHei" charset="-120"/>
                          <a:ea typeface="Microsoft JhengHei" charset="-120"/>
                          <a:cs typeface="Microsoft JhengHei" charset="-120"/>
                          <a:sym typeface="Wingdings 3" panose="05040102010807070707" pitchFamily="18" charset="2"/>
                        </a:rPr>
                        <a:t>)</a:t>
                      </a:r>
                      <a:endParaRPr lang="en-HK" sz="1400"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1418058895"/>
                  </a:ext>
                </a:extLst>
              </a:tr>
              <a:tr h="411670">
                <a:tc>
                  <a:txBody>
                    <a:bodyPr/>
                    <a:lstStyle/>
                    <a:p>
                      <a:pPr marL="0"/>
                      <a:r>
                        <a:rPr lang="en-US" altLang="zh-TW" sz="1400" dirty="0">
                          <a:latin typeface="Microsoft JhengHei" charset="-120"/>
                          <a:ea typeface="Microsoft JhengHei" charset="-120"/>
                          <a:cs typeface="Microsoft JhengHei" charset="-120"/>
                        </a:rPr>
                        <a:t>3)</a:t>
                      </a:r>
                      <a:endParaRPr lang="en-HK" sz="1400" dirty="0">
                        <a:latin typeface="Microsoft JhengHei" charset="-120"/>
                        <a:ea typeface="Microsoft JhengHei" charset="-120"/>
                        <a:cs typeface="Microsoft JhengHei" charset="-120"/>
                      </a:endParaRPr>
                    </a:p>
                  </a:txBody>
                  <a:tcPr/>
                </a:tc>
                <a:tc>
                  <a:txBody>
                    <a:bodyPr/>
                    <a:lstStyle/>
                    <a:p>
                      <a:pPr marL="0" algn="ctr"/>
                      <a:r>
                        <a:rPr lang="zh-TW" altLang="en-US" sz="1400" dirty="0">
                          <a:latin typeface="Microsoft JhengHei" charset="-120"/>
                          <a:ea typeface="Microsoft JhengHei" charset="-120"/>
                          <a:cs typeface="Microsoft JhengHei" charset="-120"/>
                        </a:rPr>
                        <a:t>英國</a:t>
                      </a:r>
                      <a:endParaRPr lang="en-HK" sz="1400" dirty="0">
                        <a:latin typeface="Microsoft JhengHei" charset="-120"/>
                        <a:ea typeface="Microsoft JhengHei" charset="-120"/>
                        <a:cs typeface="Microsoft JhengHei" charset="-120"/>
                      </a:endParaRPr>
                    </a:p>
                  </a:txBody>
                  <a:tcPr/>
                </a:tc>
                <a:tc>
                  <a:txBody>
                    <a:bodyPr/>
                    <a:lstStyle/>
                    <a:p>
                      <a:pPr algn="ctr"/>
                      <a:r>
                        <a:rPr lang="en-HK" sz="1400" dirty="0">
                          <a:latin typeface="Microsoft JhengHei" charset="-120"/>
                          <a:ea typeface="Microsoft JhengHei" charset="-120"/>
                          <a:cs typeface="Microsoft JhengHei" charset="-120"/>
                        </a:rPr>
                        <a:t>24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HK" sz="1400" dirty="0">
                          <a:latin typeface="Microsoft JhengHei" charset="-120"/>
                          <a:ea typeface="Microsoft JhengHei" charset="-120"/>
                          <a:cs typeface="Microsoft JhengHei" charset="-120"/>
                        </a:rPr>
                        <a:t>(</a:t>
                      </a:r>
                      <a:r>
                        <a:rPr lang="en-HK" sz="1400" b="1" baseline="0" dirty="0">
                          <a:solidFill>
                            <a:schemeClr val="accent2">
                              <a:lumMod val="75000"/>
                            </a:schemeClr>
                          </a:solidFill>
                          <a:latin typeface="Microsoft JhengHei" charset="-120"/>
                          <a:ea typeface="Microsoft JhengHei" charset="-120"/>
                          <a:cs typeface="Microsoft JhengHei" charset="-120"/>
                          <a:sym typeface="Wingdings 3" panose="05040102010807070707" pitchFamily="18" charset="2"/>
                        </a:rPr>
                        <a:t></a:t>
                      </a:r>
                      <a:r>
                        <a:rPr lang="en-HK" sz="1400" baseline="0" dirty="0">
                          <a:solidFill>
                            <a:schemeClr val="tx2">
                              <a:lumMod val="10000"/>
                            </a:schemeClr>
                          </a:solidFill>
                          <a:latin typeface="Microsoft JhengHei" charset="-120"/>
                          <a:ea typeface="Microsoft JhengHei" charset="-120"/>
                          <a:cs typeface="Microsoft JhengHei" charset="-120"/>
                          <a:sym typeface="Wingdings 3" panose="05040102010807070707" pitchFamily="18" charset="2"/>
                        </a:rPr>
                        <a:t> 11</a:t>
                      </a:r>
                      <a:r>
                        <a:rPr lang="en-HK" sz="1400" dirty="0">
                          <a:latin typeface="Microsoft JhengHei" charset="-120"/>
                          <a:ea typeface="Microsoft JhengHei" charset="-120"/>
                          <a:cs typeface="Microsoft JhengHei" charset="-120"/>
                          <a:sym typeface="Wingdings 3" panose="05040102010807070707" pitchFamily="18" charset="2"/>
                        </a:rPr>
                        <a:t>)</a:t>
                      </a:r>
                      <a:endParaRPr lang="en-HK" sz="1400"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948980180"/>
                  </a:ext>
                </a:extLst>
              </a:tr>
              <a:tr h="411670">
                <a:tc>
                  <a:txBody>
                    <a:bodyPr/>
                    <a:lstStyle/>
                    <a:p>
                      <a:pPr marL="0"/>
                      <a:r>
                        <a:rPr lang="en-US" altLang="zh-TW" sz="1400" dirty="0">
                          <a:latin typeface="Microsoft JhengHei" charset="-120"/>
                          <a:ea typeface="Microsoft JhengHei" charset="-120"/>
                          <a:cs typeface="Microsoft JhengHei" charset="-120"/>
                        </a:rPr>
                        <a:t>4)</a:t>
                      </a:r>
                      <a:endParaRPr lang="en-HK" sz="1400" dirty="0">
                        <a:latin typeface="Microsoft JhengHei" charset="-120"/>
                        <a:ea typeface="Microsoft JhengHei" charset="-120"/>
                        <a:cs typeface="Microsoft JhengHei" charset="-120"/>
                      </a:endParaRPr>
                    </a:p>
                  </a:txBody>
                  <a:tcPr/>
                </a:tc>
                <a:tc>
                  <a:txBody>
                    <a:bodyPr/>
                    <a:lstStyle/>
                    <a:p>
                      <a:pPr marL="0" algn="ctr"/>
                      <a:r>
                        <a:rPr lang="zh-TW" altLang="en-US" sz="1400" dirty="0">
                          <a:latin typeface="Microsoft JhengHei" charset="-120"/>
                          <a:ea typeface="Microsoft JhengHei" charset="-120"/>
                          <a:cs typeface="Microsoft JhengHei" charset="-120"/>
                        </a:rPr>
                        <a:t>印度</a:t>
                      </a:r>
                      <a:endParaRPr lang="en-HK" sz="1400" dirty="0">
                        <a:latin typeface="Microsoft JhengHei" charset="-120"/>
                        <a:ea typeface="Microsoft JhengHei" charset="-120"/>
                        <a:cs typeface="Microsoft JhengHei" charset="-120"/>
                      </a:endParaRPr>
                    </a:p>
                  </a:txBody>
                  <a:tcPr/>
                </a:tc>
                <a:tc>
                  <a:txBody>
                    <a:bodyPr/>
                    <a:lstStyle/>
                    <a:p>
                      <a:pPr algn="ctr"/>
                      <a:r>
                        <a:rPr lang="en-HK" sz="1400" dirty="0">
                          <a:latin typeface="Microsoft JhengHei" charset="-120"/>
                          <a:ea typeface="Microsoft JhengHei" charset="-120"/>
                          <a:cs typeface="Microsoft JhengHei" charset="-120"/>
                        </a:rPr>
                        <a:t>21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HK" sz="1400" dirty="0">
                          <a:latin typeface="Microsoft JhengHei" charset="-120"/>
                          <a:ea typeface="Microsoft JhengHei" charset="-120"/>
                          <a:cs typeface="Microsoft JhengHei" charset="-120"/>
                        </a:rPr>
                        <a:t>(</a:t>
                      </a:r>
                      <a:r>
                        <a:rPr lang="en-HK" sz="1400" b="1" baseline="0" dirty="0">
                          <a:solidFill>
                            <a:schemeClr val="accent2">
                              <a:lumMod val="75000"/>
                            </a:schemeClr>
                          </a:solidFill>
                          <a:latin typeface="Microsoft JhengHei" charset="-120"/>
                          <a:ea typeface="Microsoft JhengHei" charset="-120"/>
                          <a:cs typeface="Microsoft JhengHei" charset="-120"/>
                          <a:sym typeface="Wingdings 3" panose="05040102010807070707" pitchFamily="18" charset="2"/>
                        </a:rPr>
                        <a:t></a:t>
                      </a:r>
                      <a:r>
                        <a:rPr lang="en-HK" sz="1400" baseline="0" dirty="0">
                          <a:solidFill>
                            <a:schemeClr val="tx2">
                              <a:lumMod val="10000"/>
                            </a:schemeClr>
                          </a:solidFill>
                          <a:latin typeface="Microsoft JhengHei" charset="-120"/>
                          <a:ea typeface="Microsoft JhengHei" charset="-120"/>
                          <a:cs typeface="Microsoft JhengHei" charset="-120"/>
                          <a:sym typeface="Wingdings 3" panose="05040102010807070707" pitchFamily="18" charset="2"/>
                        </a:rPr>
                        <a:t>   0</a:t>
                      </a:r>
                      <a:r>
                        <a:rPr lang="en-HK" sz="1400" dirty="0">
                          <a:latin typeface="Microsoft JhengHei" charset="-120"/>
                          <a:ea typeface="Microsoft JhengHei" charset="-120"/>
                          <a:cs typeface="Microsoft JhengHei" charset="-120"/>
                          <a:sym typeface="Wingdings 3" panose="05040102010807070707" pitchFamily="18" charset="2"/>
                        </a:rPr>
                        <a:t>)</a:t>
                      </a:r>
                      <a:endParaRPr lang="en-HK" sz="1400"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606321335"/>
                  </a:ext>
                </a:extLst>
              </a:tr>
              <a:tr h="411670">
                <a:tc>
                  <a:txBody>
                    <a:bodyPr/>
                    <a:lstStyle/>
                    <a:p>
                      <a:pPr marL="0"/>
                      <a:r>
                        <a:rPr lang="en-US" altLang="zh-TW" sz="1400" dirty="0">
                          <a:latin typeface="Microsoft JhengHei" charset="-120"/>
                          <a:ea typeface="Microsoft JhengHei" charset="-120"/>
                          <a:cs typeface="Microsoft JhengHei" charset="-120"/>
                        </a:rPr>
                        <a:t>5)</a:t>
                      </a:r>
                      <a:endParaRPr lang="en-HK" sz="1400" dirty="0">
                        <a:latin typeface="Microsoft JhengHei" charset="-120"/>
                        <a:ea typeface="Microsoft JhengHei" charset="-120"/>
                        <a:cs typeface="Microsoft JhengHei" charset="-120"/>
                      </a:endParaRPr>
                    </a:p>
                  </a:txBody>
                  <a:tcPr/>
                </a:tc>
                <a:tc>
                  <a:txBody>
                    <a:bodyPr/>
                    <a:lstStyle/>
                    <a:p>
                      <a:pPr marL="0" algn="ctr"/>
                      <a:r>
                        <a:rPr lang="zh-TW" altLang="en-US" sz="1400" dirty="0">
                          <a:latin typeface="Microsoft JhengHei" charset="-120"/>
                          <a:ea typeface="Microsoft JhengHei" charset="-120"/>
                          <a:cs typeface="Microsoft JhengHei" charset="-120"/>
                        </a:rPr>
                        <a:t>南韓</a:t>
                      </a:r>
                      <a:endParaRPr lang="en-HK" sz="1400" dirty="0">
                        <a:latin typeface="Microsoft JhengHei" charset="-120"/>
                        <a:ea typeface="Microsoft JhengHei" charset="-120"/>
                        <a:cs typeface="Microsoft JhengHei" charset="-120"/>
                      </a:endParaRPr>
                    </a:p>
                  </a:txBody>
                  <a:tcPr/>
                </a:tc>
                <a:tc>
                  <a:txBody>
                    <a:bodyPr/>
                    <a:lstStyle/>
                    <a:p>
                      <a:pPr algn="ctr"/>
                      <a:r>
                        <a:rPr lang="en-HK" sz="1400" dirty="0">
                          <a:latin typeface="Microsoft JhengHei" charset="-120"/>
                          <a:ea typeface="Microsoft JhengHei" charset="-120"/>
                          <a:cs typeface="Microsoft JhengHei" charset="-120"/>
                        </a:rPr>
                        <a:t>11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HK" sz="1400" dirty="0">
                          <a:latin typeface="Microsoft JhengHei" charset="-120"/>
                          <a:ea typeface="Microsoft JhengHei" charset="-120"/>
                          <a:cs typeface="Microsoft JhengHei" charset="-120"/>
                        </a:rPr>
                        <a:t>(</a:t>
                      </a:r>
                      <a:r>
                        <a:rPr lang="en-HK" sz="1400" b="1" baseline="0" dirty="0">
                          <a:solidFill>
                            <a:schemeClr val="accent2">
                              <a:lumMod val="75000"/>
                            </a:schemeClr>
                          </a:solidFill>
                          <a:latin typeface="Microsoft JhengHei" charset="-120"/>
                          <a:ea typeface="Microsoft JhengHei" charset="-120"/>
                          <a:cs typeface="Microsoft JhengHei" charset="-120"/>
                          <a:sym typeface="Wingdings 3" panose="05040102010807070707" pitchFamily="18" charset="2"/>
                        </a:rPr>
                        <a:t></a:t>
                      </a:r>
                      <a:r>
                        <a:rPr lang="en-HK" sz="1400" baseline="0" dirty="0">
                          <a:solidFill>
                            <a:schemeClr val="tx2">
                              <a:lumMod val="10000"/>
                            </a:schemeClr>
                          </a:solidFill>
                          <a:latin typeface="Microsoft JhengHei" charset="-120"/>
                          <a:ea typeface="Microsoft JhengHei" charset="-120"/>
                          <a:cs typeface="Microsoft JhengHei" charset="-120"/>
                          <a:sym typeface="Wingdings 3" panose="05040102010807070707" pitchFamily="18" charset="2"/>
                        </a:rPr>
                        <a:t>   6</a:t>
                      </a:r>
                      <a:r>
                        <a:rPr lang="en-HK" sz="1400" dirty="0">
                          <a:latin typeface="Microsoft JhengHei" charset="-120"/>
                          <a:ea typeface="Microsoft JhengHei" charset="-120"/>
                          <a:cs typeface="Microsoft JhengHei" charset="-120"/>
                          <a:sym typeface="Wingdings 3" panose="05040102010807070707" pitchFamily="18" charset="2"/>
                        </a:rPr>
                        <a:t>)</a:t>
                      </a:r>
                      <a:endParaRPr lang="en-HK" sz="1400"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2100090226"/>
                  </a:ext>
                </a:extLst>
              </a:tr>
              <a:tr h="411670">
                <a:tc>
                  <a:txBody>
                    <a:bodyPr/>
                    <a:lstStyle/>
                    <a:p>
                      <a:pPr marL="0"/>
                      <a:r>
                        <a:rPr lang="en-US" altLang="zh-TW" sz="1400" dirty="0">
                          <a:latin typeface="Microsoft JhengHei" charset="-120"/>
                          <a:ea typeface="Microsoft JhengHei" charset="-120"/>
                          <a:cs typeface="Microsoft JhengHei" charset="-120"/>
                        </a:rPr>
                        <a:t>6)</a:t>
                      </a:r>
                      <a:endParaRPr lang="en-HK" sz="1400" dirty="0">
                        <a:latin typeface="Microsoft JhengHei" charset="-120"/>
                        <a:ea typeface="Microsoft JhengHei" charset="-120"/>
                        <a:cs typeface="Microsoft JhengHei" charset="-120"/>
                      </a:endParaRPr>
                    </a:p>
                  </a:txBody>
                  <a:tcPr/>
                </a:tc>
                <a:tc>
                  <a:txBody>
                    <a:bodyPr/>
                    <a:lstStyle/>
                    <a:p>
                      <a:pPr marL="0" algn="ctr"/>
                      <a:r>
                        <a:rPr lang="zh-TW" altLang="en-US" sz="1400" dirty="0">
                          <a:latin typeface="Microsoft JhengHei" charset="-120"/>
                          <a:ea typeface="Microsoft JhengHei" charset="-120"/>
                          <a:cs typeface="Microsoft JhengHei" charset="-120"/>
                        </a:rPr>
                        <a:t>德國</a:t>
                      </a:r>
                      <a:endParaRPr lang="en-HK" sz="1400" dirty="0">
                        <a:latin typeface="Microsoft JhengHei" charset="-120"/>
                        <a:ea typeface="Microsoft JhengHei" charset="-120"/>
                        <a:cs typeface="Microsoft JhengHei" charset="-120"/>
                      </a:endParaRPr>
                    </a:p>
                  </a:txBody>
                  <a:tcPr/>
                </a:tc>
                <a:tc>
                  <a:txBody>
                    <a:bodyPr/>
                    <a:lstStyle/>
                    <a:p>
                      <a:pPr algn="ctr"/>
                      <a:r>
                        <a:rPr lang="en-HK" sz="1400" dirty="0">
                          <a:latin typeface="Microsoft JhengHei" charset="-120"/>
                          <a:ea typeface="Microsoft JhengHei" charset="-120"/>
                          <a:cs typeface="Microsoft JhengHei" charset="-120"/>
                        </a:rPr>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HK" sz="1400" dirty="0">
                          <a:latin typeface="Microsoft JhengHei" charset="-120"/>
                          <a:ea typeface="Microsoft JhengHei" charset="-120"/>
                          <a:cs typeface="Microsoft JhengHei" charset="-120"/>
                        </a:rPr>
                        <a:t>(</a:t>
                      </a:r>
                      <a:r>
                        <a:rPr lang="en-HK" sz="1400" b="1" baseline="0" dirty="0">
                          <a:solidFill>
                            <a:schemeClr val="accent2">
                              <a:lumMod val="75000"/>
                            </a:schemeClr>
                          </a:solidFill>
                          <a:latin typeface="Microsoft JhengHei" charset="-120"/>
                          <a:ea typeface="Microsoft JhengHei" charset="-120"/>
                          <a:cs typeface="Microsoft JhengHei" charset="-120"/>
                          <a:sym typeface="Wingdings 3" panose="05040102010807070707" pitchFamily="18" charset="2"/>
                        </a:rPr>
                        <a:t></a:t>
                      </a:r>
                      <a:r>
                        <a:rPr lang="en-HK" sz="1400" baseline="0" dirty="0">
                          <a:solidFill>
                            <a:schemeClr val="tx2">
                              <a:lumMod val="10000"/>
                            </a:schemeClr>
                          </a:solidFill>
                          <a:latin typeface="Microsoft JhengHei" charset="-120"/>
                          <a:ea typeface="Microsoft JhengHei" charset="-120"/>
                          <a:cs typeface="Microsoft JhengHei" charset="-120"/>
                          <a:sym typeface="Wingdings 3" panose="05040102010807070707" pitchFamily="18" charset="2"/>
                        </a:rPr>
                        <a:t>   3</a:t>
                      </a:r>
                      <a:r>
                        <a:rPr lang="en-HK" sz="1400" dirty="0">
                          <a:latin typeface="Microsoft JhengHei" charset="-120"/>
                          <a:ea typeface="Microsoft JhengHei" charset="-120"/>
                          <a:cs typeface="Microsoft JhengHei" charset="-120"/>
                          <a:sym typeface="Wingdings 3" panose="05040102010807070707" pitchFamily="18" charset="2"/>
                        </a:rPr>
                        <a:t>)</a:t>
                      </a:r>
                      <a:endParaRPr lang="en-HK" sz="1400"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1256890318"/>
                  </a:ext>
                </a:extLst>
              </a:tr>
              <a:tr h="411670">
                <a:tc>
                  <a:txBody>
                    <a:bodyPr/>
                    <a:lstStyle/>
                    <a:p>
                      <a:pPr marL="0"/>
                      <a:r>
                        <a:rPr lang="en-US" altLang="zh-TW" sz="1400" dirty="0">
                          <a:latin typeface="Microsoft JhengHei" charset="-120"/>
                          <a:ea typeface="Microsoft JhengHei" charset="-120"/>
                          <a:cs typeface="Microsoft JhengHei" charset="-120"/>
                        </a:rPr>
                        <a:t>7)</a:t>
                      </a:r>
                      <a:endParaRPr lang="en-HK" sz="1400" dirty="0">
                        <a:latin typeface="Microsoft JhengHei" charset="-120"/>
                        <a:ea typeface="Microsoft JhengHei" charset="-120"/>
                        <a:cs typeface="Microsoft JhengHei" charset="-120"/>
                      </a:endParaRPr>
                    </a:p>
                  </a:txBody>
                  <a:tcPr/>
                </a:tc>
                <a:tc>
                  <a:txBody>
                    <a:bodyPr/>
                    <a:lstStyle/>
                    <a:p>
                      <a:pPr marL="0" algn="ctr"/>
                      <a:r>
                        <a:rPr lang="zh-TW" altLang="en-US" sz="1400" dirty="0">
                          <a:latin typeface="Microsoft JhengHei" charset="-120"/>
                          <a:ea typeface="Microsoft JhengHei" charset="-120"/>
                          <a:cs typeface="Microsoft JhengHei" charset="-120"/>
                        </a:rPr>
                        <a:t>巴西</a:t>
                      </a:r>
                      <a:endParaRPr lang="en-HK" sz="1400" dirty="0">
                        <a:latin typeface="Microsoft JhengHei" charset="-120"/>
                        <a:ea typeface="Microsoft JhengHei" charset="-120"/>
                        <a:cs typeface="Microsoft JhengHei" charset="-120"/>
                      </a:endParaRPr>
                    </a:p>
                  </a:txBody>
                  <a:tcPr/>
                </a:tc>
                <a:tc>
                  <a:txBody>
                    <a:bodyPr/>
                    <a:lstStyle/>
                    <a:p>
                      <a:pPr algn="ctr"/>
                      <a:r>
                        <a:rPr lang="en-HK" sz="1400" dirty="0">
                          <a:latin typeface="Microsoft JhengHei" charset="-120"/>
                          <a:ea typeface="Microsoft JhengHei" charset="-120"/>
                          <a:cs typeface="Microsoft JhengHei" charset="-120"/>
                        </a:rPr>
                        <a:t>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HK" sz="1400" dirty="0">
                          <a:latin typeface="Microsoft JhengHei" charset="-120"/>
                          <a:ea typeface="Microsoft JhengHei" charset="-120"/>
                          <a:cs typeface="Microsoft JhengHei" charset="-120"/>
                        </a:rPr>
                        <a:t>(</a:t>
                      </a:r>
                      <a:r>
                        <a:rPr lang="en-HK" sz="1400" b="1" baseline="0" dirty="0">
                          <a:solidFill>
                            <a:schemeClr val="accent2">
                              <a:lumMod val="75000"/>
                            </a:schemeClr>
                          </a:solidFill>
                          <a:latin typeface="Microsoft JhengHei" charset="-120"/>
                          <a:ea typeface="Microsoft JhengHei" charset="-120"/>
                          <a:cs typeface="Microsoft JhengHei" charset="-120"/>
                          <a:sym typeface="Wingdings 3" panose="05040102010807070707" pitchFamily="18" charset="2"/>
                        </a:rPr>
                        <a:t></a:t>
                      </a:r>
                      <a:r>
                        <a:rPr lang="en-HK" sz="1400" baseline="0" dirty="0">
                          <a:solidFill>
                            <a:schemeClr val="tx2">
                              <a:lumMod val="10000"/>
                            </a:schemeClr>
                          </a:solidFill>
                          <a:latin typeface="Microsoft JhengHei" charset="-120"/>
                          <a:ea typeface="Microsoft JhengHei" charset="-120"/>
                          <a:cs typeface="Microsoft JhengHei" charset="-120"/>
                          <a:sym typeface="Wingdings 3" panose="05040102010807070707" pitchFamily="18" charset="2"/>
                        </a:rPr>
                        <a:t>   4</a:t>
                      </a:r>
                      <a:r>
                        <a:rPr lang="en-HK" sz="1400" dirty="0">
                          <a:latin typeface="Microsoft JhengHei" charset="-120"/>
                          <a:ea typeface="Microsoft JhengHei" charset="-120"/>
                          <a:cs typeface="Microsoft JhengHei" charset="-120"/>
                          <a:sym typeface="Wingdings 3" panose="05040102010807070707" pitchFamily="18" charset="2"/>
                        </a:rPr>
                        <a:t>)</a:t>
                      </a:r>
                      <a:endParaRPr lang="en-HK" sz="1400"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97227802"/>
                  </a:ext>
                </a:extLst>
              </a:tr>
              <a:tr h="411670">
                <a:tc>
                  <a:txBody>
                    <a:bodyPr/>
                    <a:lstStyle/>
                    <a:p>
                      <a:pPr marL="0"/>
                      <a:r>
                        <a:rPr lang="en-US" altLang="zh-TW" sz="1400" dirty="0">
                          <a:latin typeface="Microsoft JhengHei" charset="-120"/>
                          <a:ea typeface="Microsoft JhengHei" charset="-120"/>
                          <a:cs typeface="Microsoft JhengHei" charset="-120"/>
                        </a:rPr>
                        <a:t>8)</a:t>
                      </a:r>
                      <a:endParaRPr lang="en-HK" sz="1400" dirty="0">
                        <a:latin typeface="Microsoft JhengHei" charset="-120"/>
                        <a:ea typeface="Microsoft JhengHei" charset="-120"/>
                        <a:cs typeface="Microsoft JhengHei" charset="-120"/>
                      </a:endParaRPr>
                    </a:p>
                  </a:txBody>
                  <a:tcPr/>
                </a:tc>
                <a:tc>
                  <a:txBody>
                    <a:bodyPr/>
                    <a:lstStyle/>
                    <a:p>
                      <a:pPr marL="0" algn="ctr"/>
                      <a:r>
                        <a:rPr lang="zh-TW" altLang="en-US" sz="1400" dirty="0">
                          <a:latin typeface="Microsoft JhengHei" charset="-120"/>
                          <a:ea typeface="Microsoft JhengHei" charset="-120"/>
                          <a:cs typeface="Microsoft JhengHei" charset="-120"/>
                        </a:rPr>
                        <a:t>以色列</a:t>
                      </a:r>
                      <a:endParaRPr lang="en-HK" sz="1400" dirty="0">
                        <a:latin typeface="Microsoft JhengHei" charset="-120"/>
                        <a:ea typeface="Microsoft JhengHei" charset="-120"/>
                        <a:cs typeface="Microsoft JhengHei" charset="-120"/>
                      </a:endParaRPr>
                    </a:p>
                  </a:txBody>
                  <a:tcPr/>
                </a:tc>
                <a:tc>
                  <a:txBody>
                    <a:bodyPr/>
                    <a:lstStyle/>
                    <a:p>
                      <a:pPr algn="ctr"/>
                      <a:r>
                        <a:rPr lang="en-HK" sz="1400" dirty="0">
                          <a:latin typeface="Microsoft JhengHei" charset="-120"/>
                          <a:ea typeface="Microsoft JhengHei" charset="-120"/>
                          <a:cs typeface="Microsoft JhengHei" charset="-120"/>
                        </a:rPr>
                        <a:t>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HK" sz="1400" dirty="0">
                          <a:latin typeface="Microsoft JhengHei" charset="-120"/>
                          <a:ea typeface="Microsoft JhengHei" charset="-120"/>
                          <a:cs typeface="Microsoft JhengHei" charset="-120"/>
                        </a:rPr>
                        <a:t>(</a:t>
                      </a:r>
                      <a:r>
                        <a:rPr lang="en-HK" sz="1400" b="1" baseline="0" dirty="0">
                          <a:solidFill>
                            <a:schemeClr val="accent2">
                              <a:lumMod val="75000"/>
                            </a:schemeClr>
                          </a:solidFill>
                          <a:latin typeface="Microsoft JhengHei" charset="-120"/>
                          <a:ea typeface="Microsoft JhengHei" charset="-120"/>
                          <a:cs typeface="Microsoft JhengHei" charset="-120"/>
                          <a:sym typeface="Wingdings 3" panose="05040102010807070707" pitchFamily="18" charset="2"/>
                        </a:rPr>
                        <a:t></a:t>
                      </a:r>
                      <a:r>
                        <a:rPr lang="en-HK" sz="1400" baseline="0" dirty="0">
                          <a:solidFill>
                            <a:schemeClr val="tx2">
                              <a:lumMod val="10000"/>
                            </a:schemeClr>
                          </a:solidFill>
                          <a:latin typeface="Microsoft JhengHei" charset="-120"/>
                          <a:ea typeface="Microsoft JhengHei" charset="-120"/>
                          <a:cs typeface="Microsoft JhengHei" charset="-120"/>
                          <a:sym typeface="Wingdings 3" panose="05040102010807070707" pitchFamily="18" charset="2"/>
                        </a:rPr>
                        <a:t>   1</a:t>
                      </a:r>
                      <a:r>
                        <a:rPr lang="en-HK" sz="1400" dirty="0">
                          <a:latin typeface="Microsoft JhengHei" charset="-120"/>
                          <a:ea typeface="Microsoft JhengHei" charset="-120"/>
                          <a:cs typeface="Microsoft JhengHei" charset="-120"/>
                          <a:sym typeface="Wingdings 3" panose="05040102010807070707" pitchFamily="18" charset="2"/>
                        </a:rPr>
                        <a:t>)</a:t>
                      </a:r>
                      <a:endParaRPr lang="en-HK" sz="1400"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3223627362"/>
                  </a:ext>
                </a:extLst>
              </a:tr>
              <a:tr h="411670">
                <a:tc>
                  <a:txBody>
                    <a:bodyPr/>
                    <a:lstStyle/>
                    <a:p>
                      <a:pPr marL="0"/>
                      <a:r>
                        <a:rPr lang="en-US" altLang="zh-TW" sz="1400" dirty="0">
                          <a:latin typeface="Microsoft JhengHei" charset="-120"/>
                          <a:ea typeface="Microsoft JhengHei" charset="-120"/>
                          <a:cs typeface="Microsoft JhengHei" charset="-120"/>
                        </a:rPr>
                        <a:t>9)</a:t>
                      </a:r>
                      <a:endParaRPr lang="en-HK" sz="1400" dirty="0">
                        <a:latin typeface="Microsoft JhengHei" charset="-120"/>
                        <a:ea typeface="Microsoft JhengHei" charset="-120"/>
                        <a:cs typeface="Microsoft JhengHei" charset="-120"/>
                      </a:endParaRPr>
                    </a:p>
                  </a:txBody>
                  <a:tcPr/>
                </a:tc>
                <a:tc>
                  <a:txBody>
                    <a:bodyPr/>
                    <a:lstStyle/>
                    <a:p>
                      <a:pPr marL="0" algn="ctr"/>
                      <a:r>
                        <a:rPr lang="zh-TW" altLang="en-US" sz="1400" dirty="0">
                          <a:latin typeface="Microsoft JhengHei" charset="-120"/>
                          <a:ea typeface="Microsoft JhengHei" charset="-120"/>
                          <a:cs typeface="Microsoft JhengHei" charset="-120"/>
                        </a:rPr>
                        <a:t>法國</a:t>
                      </a:r>
                      <a:endParaRPr lang="en-HK" sz="1400" dirty="0">
                        <a:latin typeface="Microsoft JhengHei" charset="-120"/>
                        <a:ea typeface="Microsoft JhengHei" charset="-120"/>
                        <a:cs typeface="Microsoft JhengHei" charset="-120"/>
                      </a:endParaRPr>
                    </a:p>
                  </a:txBody>
                  <a:tcPr/>
                </a:tc>
                <a:tc>
                  <a:txBody>
                    <a:bodyPr/>
                    <a:lstStyle/>
                    <a:p>
                      <a:pPr algn="ctr"/>
                      <a:r>
                        <a:rPr lang="en-HK" sz="1400" dirty="0">
                          <a:latin typeface="Microsoft JhengHei" charset="-120"/>
                          <a:ea typeface="Microsoft JhengHei" charset="-120"/>
                          <a:cs typeface="Microsoft JhengHei" charset="-120"/>
                        </a:rPr>
                        <a:t>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HK" sz="1400" dirty="0">
                          <a:latin typeface="Microsoft JhengHei" charset="-120"/>
                          <a:ea typeface="Microsoft JhengHei" charset="-120"/>
                          <a:cs typeface="Microsoft JhengHei" charset="-120"/>
                        </a:rPr>
                        <a:t>(</a:t>
                      </a:r>
                      <a:r>
                        <a:rPr lang="en-HK" sz="1400" b="1" baseline="0" dirty="0">
                          <a:solidFill>
                            <a:schemeClr val="accent2">
                              <a:lumMod val="75000"/>
                            </a:schemeClr>
                          </a:solidFill>
                          <a:latin typeface="Microsoft JhengHei" charset="-120"/>
                          <a:ea typeface="Microsoft JhengHei" charset="-120"/>
                          <a:cs typeface="Microsoft JhengHei" charset="-120"/>
                          <a:sym typeface="Wingdings 3" panose="05040102010807070707" pitchFamily="18" charset="2"/>
                        </a:rPr>
                        <a:t></a:t>
                      </a:r>
                      <a:r>
                        <a:rPr lang="en-HK" sz="1400" baseline="0" dirty="0">
                          <a:solidFill>
                            <a:schemeClr val="tx2">
                              <a:lumMod val="10000"/>
                            </a:schemeClr>
                          </a:solidFill>
                          <a:latin typeface="Microsoft JhengHei" charset="-120"/>
                          <a:ea typeface="Microsoft JhengHei" charset="-120"/>
                          <a:cs typeface="Microsoft JhengHei" charset="-120"/>
                          <a:sym typeface="Wingdings 3" panose="05040102010807070707" pitchFamily="18" charset="2"/>
                        </a:rPr>
                        <a:t>   3</a:t>
                      </a:r>
                      <a:r>
                        <a:rPr lang="en-HK" sz="1400" dirty="0">
                          <a:latin typeface="Microsoft JhengHei" charset="-120"/>
                          <a:ea typeface="Microsoft JhengHei" charset="-120"/>
                          <a:cs typeface="Microsoft JhengHei" charset="-120"/>
                          <a:sym typeface="Wingdings 3" panose="05040102010807070707" pitchFamily="18" charset="2"/>
                        </a:rPr>
                        <a:t>)</a:t>
                      </a:r>
                      <a:endParaRPr lang="en-HK" sz="1400"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2356882149"/>
                  </a:ext>
                </a:extLst>
              </a:tr>
              <a:tr h="411670">
                <a:tc>
                  <a:txBody>
                    <a:bodyPr/>
                    <a:lstStyle/>
                    <a:p>
                      <a:pPr marL="0"/>
                      <a:r>
                        <a:rPr lang="en-US" altLang="zh-TW" sz="1400" dirty="0">
                          <a:latin typeface="Microsoft JhengHei" charset="-120"/>
                          <a:ea typeface="Microsoft JhengHei" charset="-120"/>
                          <a:cs typeface="Microsoft JhengHei" charset="-120"/>
                        </a:rPr>
                        <a:t>10)</a:t>
                      </a:r>
                      <a:endParaRPr lang="en-HK" sz="1400" dirty="0">
                        <a:latin typeface="Microsoft JhengHei" charset="-120"/>
                        <a:ea typeface="Microsoft JhengHei" charset="-120"/>
                        <a:cs typeface="Microsoft JhengHei" charset="-120"/>
                      </a:endParaRPr>
                    </a:p>
                  </a:txBody>
                  <a:tcPr/>
                </a:tc>
                <a:tc>
                  <a:txBody>
                    <a:bodyPr/>
                    <a:lstStyle/>
                    <a:p>
                      <a:pPr marL="0" algn="ctr"/>
                      <a:r>
                        <a:rPr lang="zh-TW" altLang="en-US" sz="1400" dirty="0">
                          <a:latin typeface="Microsoft JhengHei" charset="-120"/>
                          <a:ea typeface="Microsoft JhengHei" charset="-120"/>
                          <a:cs typeface="Microsoft JhengHei" charset="-120"/>
                        </a:rPr>
                        <a:t>瑞士</a:t>
                      </a:r>
                      <a:endParaRPr lang="en-HK" sz="1400" dirty="0">
                        <a:latin typeface="Microsoft JhengHei" charset="-120"/>
                        <a:ea typeface="Microsoft JhengHei" charset="-120"/>
                        <a:cs typeface="Microsoft JhengHei" charset="-120"/>
                      </a:endParaRPr>
                    </a:p>
                  </a:txBody>
                  <a:tcPr/>
                </a:tc>
                <a:tc>
                  <a:txBody>
                    <a:bodyPr/>
                    <a:lstStyle/>
                    <a:p>
                      <a:pPr algn="ctr"/>
                      <a:r>
                        <a:rPr lang="en-HK" sz="1400">
                          <a:latin typeface="Microsoft JhengHei" charset="-120"/>
                          <a:ea typeface="Microsoft JhengHei" charset="-120"/>
                          <a:cs typeface="Microsoft JhengHei" charset="-120"/>
                        </a:rPr>
                        <a:t>5</a:t>
                      </a:r>
                      <a:endParaRPr lang="en-HK" sz="1400" dirty="0">
                        <a:latin typeface="Microsoft JhengHei" charset="-120"/>
                        <a:ea typeface="Microsoft JhengHei" charset="-120"/>
                        <a:cs typeface="Microsoft JhengHei"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HK" sz="1400" dirty="0">
                          <a:latin typeface="Microsoft JhengHei" charset="-120"/>
                          <a:ea typeface="Microsoft JhengHei" charset="-120"/>
                          <a:cs typeface="Microsoft JhengHei" charset="-120"/>
                        </a:rPr>
                        <a:t>(</a:t>
                      </a:r>
                      <a:r>
                        <a:rPr lang="en-HK" sz="1400" b="1" baseline="0" dirty="0">
                          <a:solidFill>
                            <a:schemeClr val="accent2">
                              <a:lumMod val="75000"/>
                            </a:schemeClr>
                          </a:solidFill>
                          <a:latin typeface="Microsoft JhengHei" charset="-120"/>
                          <a:ea typeface="Microsoft JhengHei" charset="-120"/>
                          <a:cs typeface="Microsoft JhengHei" charset="-120"/>
                          <a:sym typeface="Wingdings 3" panose="05040102010807070707" pitchFamily="18" charset="2"/>
                        </a:rPr>
                        <a:t></a:t>
                      </a:r>
                      <a:r>
                        <a:rPr lang="en-HK" sz="1400" baseline="0" dirty="0">
                          <a:solidFill>
                            <a:schemeClr val="tx2">
                              <a:lumMod val="10000"/>
                            </a:schemeClr>
                          </a:solidFill>
                          <a:latin typeface="Microsoft JhengHei" charset="-120"/>
                          <a:ea typeface="Microsoft JhengHei" charset="-120"/>
                          <a:cs typeface="Microsoft JhengHei" charset="-120"/>
                          <a:sym typeface="Wingdings 3" panose="05040102010807070707" pitchFamily="18" charset="2"/>
                        </a:rPr>
                        <a:t>   2</a:t>
                      </a:r>
                      <a:r>
                        <a:rPr lang="en-HK" sz="1400" dirty="0">
                          <a:latin typeface="Microsoft JhengHei" charset="-120"/>
                          <a:ea typeface="Microsoft JhengHei" charset="-120"/>
                          <a:cs typeface="Microsoft JhengHei" charset="-120"/>
                          <a:sym typeface="Wingdings 3" panose="05040102010807070707" pitchFamily="18" charset="2"/>
                        </a:rPr>
                        <a:t>)</a:t>
                      </a:r>
                      <a:endParaRPr lang="en-HK" sz="1400"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1106894392"/>
                  </a:ext>
                </a:extLst>
              </a:tr>
            </a:tbl>
          </a:graphicData>
        </a:graphic>
      </p:graphicFrame>
    </p:spTree>
    <p:extLst>
      <p:ext uri="{BB962C8B-B14F-4D97-AF65-F5344CB8AC3E}">
        <p14:creationId xmlns:p14="http://schemas.microsoft.com/office/powerpoint/2010/main" val="1425184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12929" y="286730"/>
            <a:ext cx="4339650" cy="646331"/>
          </a:xfrm>
          <a:prstGeom prst="rect">
            <a:avLst/>
          </a:prstGeom>
        </p:spPr>
        <p:txBody>
          <a:bodyPr wrap="none">
            <a:spAutoFit/>
          </a:bodyPr>
          <a:lstStyle/>
          <a:p>
            <a:r>
              <a:rPr lang="zh-TW" altLang="en-US" sz="3600" b="1" dirty="0">
                <a:solidFill>
                  <a:schemeClr val="accent1"/>
                </a:solidFill>
                <a:latin typeface="Microsoft JhengHei" charset="-120"/>
                <a:ea typeface="Microsoft JhengHei" charset="-120"/>
                <a:cs typeface="Microsoft JhengHei" charset="-120"/>
              </a:rPr>
              <a:t>隱形冠軍的投資表現</a:t>
            </a:r>
            <a:endParaRPr lang="en-US" sz="3600" b="1" dirty="0">
              <a:solidFill>
                <a:srgbClr val="FFFF00"/>
              </a:solidFill>
              <a:latin typeface="Microsoft JhengHei" charset="-120"/>
              <a:ea typeface="Microsoft JhengHei" charset="-120"/>
              <a:cs typeface="Microsoft JhengHei" charset="-120"/>
            </a:endParaRPr>
          </a:p>
        </p:txBody>
      </p:sp>
      <p:pic>
        <p:nvPicPr>
          <p:cNvPr id="9" name="Content Placeholder 6">
            <a:extLst>
              <a:ext uri="{FF2B5EF4-FFF2-40B4-BE49-F238E27FC236}">
                <a16:creationId xmlns:a16="http://schemas.microsoft.com/office/drawing/2014/main" id="{99249887-D7B0-4A5B-A532-53E682EE659D}"/>
              </a:ext>
            </a:extLst>
          </p:cNvPr>
          <p:cNvPicPr>
            <a:picLocks noChangeAspect="1"/>
          </p:cNvPicPr>
          <p:nvPr/>
        </p:nvPicPr>
        <p:blipFill>
          <a:blip r:embed="rId3"/>
          <a:stretch>
            <a:fillRect/>
          </a:stretch>
        </p:blipFill>
        <p:spPr>
          <a:xfrm>
            <a:off x="1212929" y="3189335"/>
            <a:ext cx="4902203" cy="3067085"/>
          </a:xfrm>
          <a:prstGeom prst="rect">
            <a:avLst/>
          </a:prstGeom>
        </p:spPr>
      </p:pic>
      <p:pic>
        <p:nvPicPr>
          <p:cNvPr id="10" name="Content Placeholder 8">
            <a:extLst>
              <a:ext uri="{FF2B5EF4-FFF2-40B4-BE49-F238E27FC236}">
                <a16:creationId xmlns:a16="http://schemas.microsoft.com/office/drawing/2014/main" id="{26E320E1-EABC-4A5A-BC9A-2ADC1E51E424}"/>
              </a:ext>
            </a:extLst>
          </p:cNvPr>
          <p:cNvPicPr>
            <a:picLocks noChangeAspect="1"/>
          </p:cNvPicPr>
          <p:nvPr/>
        </p:nvPicPr>
        <p:blipFill>
          <a:blip r:embed="rId4"/>
          <a:stretch>
            <a:fillRect/>
          </a:stretch>
        </p:blipFill>
        <p:spPr>
          <a:xfrm>
            <a:off x="6354826" y="3189335"/>
            <a:ext cx="4794437" cy="3067085"/>
          </a:xfrm>
          <a:prstGeom prst="rect">
            <a:avLst/>
          </a:prstGeom>
        </p:spPr>
      </p:pic>
      <p:pic>
        <p:nvPicPr>
          <p:cNvPr id="11" name="Picture 10">
            <a:extLst>
              <a:ext uri="{FF2B5EF4-FFF2-40B4-BE49-F238E27FC236}">
                <a16:creationId xmlns:a16="http://schemas.microsoft.com/office/drawing/2014/main" id="{B3E73032-A6AB-482B-90C6-D37BED982BA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219860" y="1687310"/>
            <a:ext cx="4876141" cy="1325563"/>
          </a:xfrm>
          <a:prstGeom prst="rect">
            <a:avLst/>
          </a:prstGeom>
          <a:solidFill>
            <a:srgbClr val="FFFFFF">
              <a:alpha val="44000"/>
            </a:srgbClr>
          </a:solidFill>
          <a:ln>
            <a:noFill/>
          </a:ln>
        </p:spPr>
      </p:pic>
      <p:pic>
        <p:nvPicPr>
          <p:cNvPr id="12" name="Picture 11">
            <a:extLst>
              <a:ext uri="{FF2B5EF4-FFF2-40B4-BE49-F238E27FC236}">
                <a16:creationId xmlns:a16="http://schemas.microsoft.com/office/drawing/2014/main" id="{36F6B2C1-7792-432D-BD5B-9A69DB443E9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354826" y="1687310"/>
            <a:ext cx="4794437" cy="1325564"/>
          </a:xfrm>
          <a:prstGeom prst="rect">
            <a:avLst/>
          </a:prstGeom>
          <a:solidFill>
            <a:srgbClr val="FFFFFF">
              <a:alpha val="51000"/>
            </a:srgbClr>
          </a:solidFill>
          <a:ln>
            <a:noFill/>
          </a:ln>
        </p:spPr>
      </p:pic>
      <p:sp>
        <p:nvSpPr>
          <p:cNvPr id="2" name="Rectangle 1"/>
          <p:cNvSpPr/>
          <p:nvPr/>
        </p:nvSpPr>
        <p:spPr>
          <a:xfrm>
            <a:off x="1212929" y="6403368"/>
            <a:ext cx="5678157" cy="369332"/>
          </a:xfrm>
          <a:prstGeom prst="rect">
            <a:avLst/>
          </a:prstGeom>
        </p:spPr>
        <p:txBody>
          <a:bodyPr wrap="none">
            <a:spAutoFit/>
          </a:bodyPr>
          <a:lstStyle/>
          <a:p>
            <a:r>
              <a:rPr lang="fr-FR" altLang="zh-TW" dirty="0">
                <a:latin typeface="Century Gothic" charset="0"/>
                <a:ea typeface="Century Gothic" charset="0"/>
                <a:cs typeface="Century Gothic" charset="0"/>
              </a:rPr>
              <a:t>(</a:t>
            </a:r>
            <a:r>
              <a:rPr lang="fr-FR" altLang="zh-TW">
                <a:latin typeface="Century Gothic" charset="0"/>
                <a:ea typeface="Century Gothic" charset="0"/>
                <a:cs typeface="Century Gothic" charset="0"/>
              </a:rPr>
              <a:t>Hidden</a:t>
            </a:r>
            <a:r>
              <a:rPr lang="fr-FR" altLang="zh-TW" dirty="0">
                <a:latin typeface="Century Gothic" charset="0"/>
                <a:ea typeface="Century Gothic" charset="0"/>
                <a:cs typeface="Century Gothic" charset="0"/>
              </a:rPr>
              <a:t> Champions Capital Management, 2020)</a:t>
            </a:r>
            <a:endParaRPr lang="en-US" dirty="0">
              <a:latin typeface="Century Gothic" charset="0"/>
              <a:ea typeface="Century Gothic" charset="0"/>
              <a:cs typeface="Century Gothic" charset="0"/>
            </a:endParaRPr>
          </a:p>
        </p:txBody>
      </p:sp>
      <p:pic>
        <p:nvPicPr>
          <p:cNvPr id="13" name="Picture 12"/>
          <p:cNvPicPr>
            <a:picLocks noChangeAspect="1"/>
          </p:cNvPicPr>
          <p:nvPr/>
        </p:nvPicPr>
        <p:blipFill>
          <a:blip r:embed="rId7">
            <a:clrChange>
              <a:clrFrom>
                <a:srgbClr val="FFFFFF"/>
              </a:clrFrom>
              <a:clrTo>
                <a:srgbClr val="FFFFFF">
                  <a:alpha val="0"/>
                </a:srgbClr>
              </a:clrTo>
            </a:clrChange>
          </a:blip>
          <a:stretch>
            <a:fillRect/>
          </a:stretch>
        </p:blipFill>
        <p:spPr>
          <a:xfrm>
            <a:off x="9867634" y="229220"/>
            <a:ext cx="1281629" cy="1281629"/>
          </a:xfrm>
          <a:prstGeom prst="rect">
            <a:avLst/>
          </a:prstGeom>
        </p:spPr>
      </p:pic>
      <p:pic>
        <p:nvPicPr>
          <p:cNvPr id="16" name="圖片 18">
            <a:extLst>
              <a:ext uri="{FF2B5EF4-FFF2-40B4-BE49-F238E27FC236}">
                <a16:creationId xmlns:a16="http://schemas.microsoft.com/office/drawing/2014/main" id="{1ECE5413-1D0F-4A38-AF90-02D87D637DE1}"/>
              </a:ext>
            </a:extLst>
          </p:cNvPr>
          <p:cNvPicPr>
            <a:picLocks noChangeAspect="1"/>
          </p:cNvPicPr>
          <p:nvPr/>
        </p:nvPicPr>
        <p:blipFill>
          <a:blip r:embed="rId8"/>
          <a:stretch>
            <a:fillRect/>
          </a:stretch>
        </p:blipFill>
        <p:spPr>
          <a:xfrm>
            <a:off x="11522044" y="7018"/>
            <a:ext cx="583433" cy="583532"/>
          </a:xfrm>
          <a:prstGeom prst="rect">
            <a:avLst/>
          </a:prstGeom>
        </p:spPr>
      </p:pic>
    </p:spTree>
    <p:extLst>
      <p:ext uri="{BB962C8B-B14F-4D97-AF65-F5344CB8AC3E}">
        <p14:creationId xmlns:p14="http://schemas.microsoft.com/office/powerpoint/2010/main" val="336655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49C9A7-0830-45BE-AE67-7F4F3FC180A0}"/>
              </a:ext>
            </a:extLst>
          </p:cNvPr>
          <p:cNvSpPr txBox="1">
            <a:spLocks/>
          </p:cNvSpPr>
          <p:nvPr/>
        </p:nvSpPr>
        <p:spPr>
          <a:xfrm>
            <a:off x="1556084" y="1791155"/>
            <a:ext cx="3960096" cy="4640094"/>
          </a:xfrm>
          <a:prstGeom prst="rect">
            <a:avLst/>
          </a:prstGeom>
          <a:solidFill>
            <a:schemeClr val="tx2">
              <a:lumMod val="90000"/>
              <a:alpha val="43000"/>
            </a:schemeClr>
          </a:solidFill>
        </p:spPr>
        <p:txBody>
          <a:bodyPr>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lgn="just">
              <a:lnSpc>
                <a:spcPct val="110000"/>
              </a:lnSpc>
              <a:buNone/>
            </a:pPr>
            <a:r>
              <a:rPr lang="zh-TW" altLang="en-US" sz="1800" dirty="0">
                <a:latin typeface="Microsoft JhengHei" charset="-120"/>
                <a:ea typeface="Microsoft JhengHei" charset="-120"/>
                <a:cs typeface="Microsoft JhengHei" charset="-120"/>
              </a:rPr>
              <a:t>國策輔助，計劃經濟，市場龐大。</a:t>
            </a:r>
            <a:endParaRPr lang="en-HK" altLang="zh-TW" sz="1800" dirty="0">
              <a:latin typeface="Microsoft JhengHei" charset="-120"/>
              <a:ea typeface="Microsoft JhengHei" charset="-120"/>
              <a:cs typeface="Microsoft JhengHei" charset="-120"/>
            </a:endParaRPr>
          </a:p>
          <a:p>
            <a:pPr marL="0" indent="0" algn="just">
              <a:lnSpc>
                <a:spcPct val="110000"/>
              </a:lnSpc>
              <a:buFont typeface="Wingdings" panose="05000000000000000000" pitchFamily="2" charset="2"/>
              <a:buNone/>
            </a:pPr>
            <a:r>
              <a:rPr lang="zh-TW" altLang="en-US" sz="1800" dirty="0">
                <a:latin typeface="Microsoft JhengHei" charset="-120"/>
                <a:ea typeface="Microsoft JhengHei" charset="-120"/>
                <a:cs typeface="Microsoft JhengHei" charset="-120"/>
              </a:rPr>
              <a:t>赫曼</a:t>
            </a:r>
            <a:r>
              <a:rPr lang="en-US" altLang="zh-TW" sz="1800" dirty="0">
                <a:latin typeface="Microsoft JhengHei" charset="-120"/>
                <a:ea typeface="Microsoft JhengHei" charset="-120"/>
                <a:cs typeface="Microsoft JhengHei" charset="-120"/>
              </a:rPr>
              <a:t>·</a:t>
            </a:r>
            <a:r>
              <a:rPr lang="zh-TW" altLang="en-US" sz="1800" dirty="0">
                <a:latin typeface="Microsoft JhengHei" charset="-120"/>
                <a:ea typeface="Microsoft JhengHei" charset="-120"/>
                <a:cs typeface="Microsoft JhengHei" charset="-120"/>
              </a:rPr>
              <a:t>西蒙</a:t>
            </a:r>
            <a:r>
              <a:rPr lang="en-US" altLang="zh-TW" sz="1800" dirty="0">
                <a:latin typeface="Microsoft JhengHei" charset="-120"/>
                <a:ea typeface="Microsoft JhengHei" charset="-120"/>
                <a:cs typeface="Microsoft JhengHei" charset="-120"/>
              </a:rPr>
              <a:t>(Hermann Simon) </a:t>
            </a:r>
            <a:r>
              <a:rPr lang="zh-TW" altLang="en-US" sz="1800" dirty="0">
                <a:latin typeface="Microsoft JhengHei" charset="-120"/>
                <a:ea typeface="Microsoft JhengHei" charset="-120"/>
                <a:cs typeface="Microsoft JhengHei" charset="-120"/>
              </a:rPr>
              <a:t>教授在</a:t>
            </a:r>
            <a:r>
              <a:rPr lang="en-US" altLang="zh-TW" sz="1800" dirty="0">
                <a:latin typeface="Microsoft JhengHei" charset="-120"/>
                <a:ea typeface="Microsoft JhengHei" charset="-120"/>
                <a:cs typeface="Microsoft JhengHei" charset="-120"/>
              </a:rPr>
              <a:t>2019</a:t>
            </a:r>
            <a:r>
              <a:rPr lang="zh-TW" altLang="en-US" sz="1800" dirty="0">
                <a:latin typeface="Microsoft JhengHei" charset="-120"/>
                <a:ea typeface="Microsoft JhengHei" charset="-120"/>
                <a:cs typeface="Microsoft JhengHei" charset="-120"/>
              </a:rPr>
              <a:t>年</a:t>
            </a:r>
            <a:r>
              <a:rPr lang="en-US" altLang="zh-TW" sz="1800" dirty="0">
                <a:latin typeface="Microsoft JhengHei" charset="-120"/>
                <a:ea typeface="Microsoft JhengHei" charset="-120"/>
                <a:cs typeface="Microsoft JhengHei" charset="-120"/>
              </a:rPr>
              <a:t>10</a:t>
            </a:r>
            <a:r>
              <a:rPr lang="zh-TW" altLang="en-US" sz="1800" dirty="0">
                <a:latin typeface="Microsoft JhengHei" charset="-120"/>
                <a:ea typeface="Microsoft JhengHei" charset="-120"/>
                <a:cs typeface="Microsoft JhengHei" charset="-120"/>
              </a:rPr>
              <a:t>月在德國海德堡時，多次強詞：</a:t>
            </a:r>
            <a:r>
              <a:rPr lang="zh-TW" altLang="en-US" sz="1800" dirty="0">
                <a:solidFill>
                  <a:srgbClr val="FFFF00"/>
                </a:solidFill>
                <a:latin typeface="Microsoft JhengHei" charset="-120"/>
                <a:ea typeface="Microsoft JhengHei" charset="-120"/>
                <a:cs typeface="Microsoft JhengHei" charset="-120"/>
              </a:rPr>
              <a:t>「中國將是德國隱形冠軍最強大的競爭對手</a:t>
            </a:r>
            <a:r>
              <a:rPr lang="en-US" altLang="zh-TW" sz="1800" dirty="0">
                <a:solidFill>
                  <a:srgbClr val="FFFF00"/>
                </a:solidFill>
                <a:latin typeface="Microsoft JhengHei" charset="-120"/>
                <a:ea typeface="Microsoft JhengHei" charset="-120"/>
                <a:cs typeface="Microsoft JhengHei" charset="-120"/>
              </a:rPr>
              <a:t>! </a:t>
            </a:r>
            <a:r>
              <a:rPr lang="zh-TW" altLang="en-US" sz="1800" dirty="0">
                <a:solidFill>
                  <a:srgbClr val="FFFF00"/>
                </a:solidFill>
                <a:latin typeface="Microsoft JhengHei" charset="-120"/>
                <a:ea typeface="Microsoft JhengHei" charset="-120"/>
                <a:cs typeface="Microsoft JhengHei" charset="-120"/>
              </a:rPr>
              <a:t>」，</a:t>
            </a:r>
            <a:r>
              <a:rPr lang="zh-TW" altLang="en-US" sz="1800" dirty="0">
                <a:latin typeface="Microsoft JhengHei" charset="-120"/>
                <a:ea typeface="Microsoft JhengHei" charset="-120"/>
                <a:cs typeface="Microsoft JhengHei" charset="-120"/>
              </a:rPr>
              <a:t>主因有三點：</a:t>
            </a:r>
            <a:endParaRPr lang="en-HK" altLang="zh-TW" sz="1800" dirty="0">
              <a:latin typeface="Microsoft JhengHei" charset="-120"/>
              <a:ea typeface="Microsoft JhengHei" charset="-120"/>
              <a:cs typeface="Microsoft JhengHei" charset="-120"/>
            </a:endParaRPr>
          </a:p>
          <a:p>
            <a:pPr marL="0" indent="0">
              <a:buFont typeface="Wingdings" panose="05000000000000000000" pitchFamily="2" charset="2"/>
              <a:buNone/>
            </a:pPr>
            <a:endParaRPr lang="en-HK" altLang="zh-TW" sz="600" dirty="0">
              <a:latin typeface="Microsoft JhengHei" charset="-120"/>
              <a:ea typeface="Microsoft JhengHei" charset="-120"/>
              <a:cs typeface="Microsoft JhengHei" charset="-120"/>
            </a:endParaRPr>
          </a:p>
          <a:p>
            <a:pPr>
              <a:lnSpc>
                <a:spcPct val="100000"/>
              </a:lnSpc>
            </a:pPr>
            <a:r>
              <a:rPr lang="zh-TW" altLang="en-US" sz="1800" dirty="0">
                <a:latin typeface="Microsoft JhengHei" charset="-120"/>
                <a:ea typeface="Microsoft JhengHei" charset="-120"/>
                <a:cs typeface="Microsoft JhengHei" charset="-120"/>
              </a:rPr>
              <a:t>中國隱形企業成長速度快；</a:t>
            </a:r>
            <a:endParaRPr lang="en-HK" altLang="zh-TW" sz="1800" dirty="0">
              <a:latin typeface="Microsoft JhengHei" charset="-120"/>
              <a:ea typeface="Microsoft JhengHei" charset="-120"/>
              <a:cs typeface="Microsoft JhengHei" charset="-120"/>
            </a:endParaRPr>
          </a:p>
          <a:p>
            <a:pPr>
              <a:lnSpc>
                <a:spcPct val="100000"/>
              </a:lnSpc>
            </a:pPr>
            <a:r>
              <a:rPr lang="zh-TW" altLang="en-US" sz="1800" dirty="0">
                <a:latin typeface="Microsoft JhengHei" charset="-120"/>
                <a:ea typeface="Microsoft JhengHei" charset="-120"/>
                <a:cs typeface="Microsoft JhengHei" charset="-120"/>
              </a:rPr>
              <a:t>國家鼓勵企業「走出去」，全球化發展；</a:t>
            </a:r>
            <a:endParaRPr lang="en-HK" altLang="zh-TW" sz="1800" dirty="0">
              <a:latin typeface="Microsoft JhengHei" charset="-120"/>
              <a:ea typeface="Microsoft JhengHei" charset="-120"/>
              <a:cs typeface="Microsoft JhengHei" charset="-120"/>
            </a:endParaRPr>
          </a:p>
          <a:p>
            <a:pPr>
              <a:lnSpc>
                <a:spcPct val="100000"/>
              </a:lnSpc>
            </a:pPr>
            <a:r>
              <a:rPr lang="zh-TW" altLang="en-US" sz="1800" dirty="0">
                <a:latin typeface="Microsoft JhengHei" charset="-120"/>
                <a:ea typeface="Microsoft JhengHei" charset="-120"/>
                <a:cs typeface="Microsoft JhengHei" charset="-120"/>
              </a:rPr>
              <a:t>研發人員數量龐大，創新能力而言，海外人才回流，高素質人才絕對數量可觀。</a:t>
            </a:r>
            <a:endParaRPr lang="en-HK" sz="1800" dirty="0">
              <a:latin typeface="Microsoft JhengHei" charset="-120"/>
              <a:ea typeface="Microsoft JhengHei" charset="-120"/>
              <a:cs typeface="Microsoft JhengHei" charset="-120"/>
            </a:endParaRPr>
          </a:p>
        </p:txBody>
      </p:sp>
      <p:sp>
        <p:nvSpPr>
          <p:cNvPr id="4" name="Rectangle 3"/>
          <p:cNvSpPr/>
          <p:nvPr/>
        </p:nvSpPr>
        <p:spPr>
          <a:xfrm>
            <a:off x="1363579" y="47181"/>
            <a:ext cx="9910118" cy="1446550"/>
          </a:xfrm>
          <a:prstGeom prst="rect">
            <a:avLst/>
          </a:prstGeom>
        </p:spPr>
        <p:txBody>
          <a:bodyPr wrap="square">
            <a:spAutoFit/>
          </a:bodyPr>
          <a:lstStyle/>
          <a:p>
            <a:r>
              <a:rPr lang="en-US" sz="4400" b="1" dirty="0">
                <a:latin typeface="Century Gothic" charset="0"/>
                <a:ea typeface="Century Gothic" charset="0"/>
                <a:cs typeface="Century Gothic" charset="0"/>
              </a:rPr>
              <a:t>Lesson 6 : </a:t>
            </a:r>
            <a:br>
              <a:rPr lang="en-US" sz="4400" dirty="0"/>
            </a:br>
            <a:r>
              <a:rPr lang="zh-TW" altLang="en-US" sz="4400" b="1" dirty="0">
                <a:solidFill>
                  <a:srgbClr val="FFFF00"/>
                </a:solidFill>
                <a:latin typeface="Microsoft JhengHei" charset="-120"/>
                <a:ea typeface="Microsoft JhengHei" charset="-120"/>
                <a:cs typeface="Microsoft JhengHei" charset="-120"/>
              </a:rPr>
              <a:t>中國隱形冠軍之路 </a:t>
            </a:r>
            <a:r>
              <a:rPr lang="en-HK" altLang="zh-TW" sz="4400" b="1" dirty="0">
                <a:solidFill>
                  <a:srgbClr val="FFFF00"/>
                </a:solidFill>
                <a:latin typeface="Microsoft JhengHei" charset="-120"/>
                <a:ea typeface="Microsoft JhengHei" charset="-120"/>
                <a:cs typeface="Microsoft JhengHei" charset="-120"/>
              </a:rPr>
              <a:t>(I)</a:t>
            </a:r>
            <a:endParaRPr lang="en-US" sz="4400" b="1" dirty="0">
              <a:solidFill>
                <a:srgbClr val="FFFF00"/>
              </a:solidFill>
              <a:latin typeface="Microsoft JhengHei" charset="-120"/>
              <a:ea typeface="Microsoft JhengHei" charset="-120"/>
              <a:cs typeface="Microsoft JhengHei" charset="-12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6158" y="440276"/>
            <a:ext cx="1503160" cy="1350879"/>
          </a:xfrm>
          <a:prstGeom prst="rect">
            <a:avLst/>
          </a:prstGeom>
        </p:spPr>
      </p:pic>
      <p:pic>
        <p:nvPicPr>
          <p:cNvPr id="9" name="圖片 18">
            <a:extLst>
              <a:ext uri="{FF2B5EF4-FFF2-40B4-BE49-F238E27FC236}">
                <a16:creationId xmlns:a16="http://schemas.microsoft.com/office/drawing/2014/main" id="{EE1C95C3-E03D-410D-B0DB-34465C46B14A}"/>
              </a:ext>
            </a:extLst>
          </p:cNvPr>
          <p:cNvPicPr>
            <a:picLocks noChangeAspect="1"/>
          </p:cNvPicPr>
          <p:nvPr/>
        </p:nvPicPr>
        <p:blipFill>
          <a:blip r:embed="rId4"/>
          <a:stretch>
            <a:fillRect/>
          </a:stretch>
        </p:blipFill>
        <p:spPr>
          <a:xfrm>
            <a:off x="11522044" y="7018"/>
            <a:ext cx="583433" cy="583532"/>
          </a:xfrm>
          <a:prstGeom prst="rect">
            <a:avLst/>
          </a:prstGeom>
        </p:spPr>
      </p:pic>
      <p:pic>
        <p:nvPicPr>
          <p:cNvPr id="5" name="Picture 4">
            <a:extLst>
              <a:ext uri="{FF2B5EF4-FFF2-40B4-BE49-F238E27FC236}">
                <a16:creationId xmlns:a16="http://schemas.microsoft.com/office/drawing/2014/main" id="{9433B01B-2370-4D2A-89A7-5369CF59A399}"/>
              </a:ext>
            </a:extLst>
          </p:cNvPr>
          <p:cNvPicPr>
            <a:picLocks noChangeAspect="1"/>
          </p:cNvPicPr>
          <p:nvPr/>
        </p:nvPicPr>
        <p:blipFill>
          <a:blip r:embed="rId5"/>
          <a:stretch>
            <a:fillRect/>
          </a:stretch>
        </p:blipFill>
        <p:spPr>
          <a:xfrm>
            <a:off x="7294179" y="1791155"/>
            <a:ext cx="3835139" cy="3012073"/>
          </a:xfrm>
          <a:prstGeom prst="rect">
            <a:avLst/>
          </a:prstGeom>
        </p:spPr>
      </p:pic>
      <p:pic>
        <p:nvPicPr>
          <p:cNvPr id="6" name="Picture 5">
            <a:extLst>
              <a:ext uri="{FF2B5EF4-FFF2-40B4-BE49-F238E27FC236}">
                <a16:creationId xmlns:a16="http://schemas.microsoft.com/office/drawing/2014/main" id="{89591AD3-8814-4145-8F37-D4C4A14085D6}"/>
              </a:ext>
            </a:extLst>
          </p:cNvPr>
          <p:cNvPicPr>
            <a:picLocks noChangeAspect="1"/>
          </p:cNvPicPr>
          <p:nvPr/>
        </p:nvPicPr>
        <p:blipFill>
          <a:blip r:embed="rId6"/>
          <a:stretch>
            <a:fillRect/>
          </a:stretch>
        </p:blipFill>
        <p:spPr>
          <a:xfrm>
            <a:off x="5629603" y="3830260"/>
            <a:ext cx="4470838" cy="2980559"/>
          </a:xfrm>
          <a:prstGeom prst="rect">
            <a:avLst/>
          </a:prstGeom>
        </p:spPr>
      </p:pic>
    </p:spTree>
    <p:extLst>
      <p:ext uri="{BB962C8B-B14F-4D97-AF65-F5344CB8AC3E}">
        <p14:creationId xmlns:p14="http://schemas.microsoft.com/office/powerpoint/2010/main" val="579342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Group of people work">
            <a:extLst>
              <a:ext uri="{FF2B5EF4-FFF2-40B4-BE49-F238E27FC236}">
                <a16:creationId xmlns:a16="http://schemas.microsoft.com/office/drawing/2014/main" id="{FDC0A5F4-FE96-4D3A-A9D6-A76F32BA6429}"/>
              </a:ext>
            </a:extLst>
          </p:cNvPr>
          <p:cNvPicPr>
            <a:picLocks/>
          </p:cNvPicPr>
          <p:nvPr/>
        </p:nvPicPr>
        <p:blipFill>
          <a:blip r:embed="rId2">
            <a:duotone>
              <a:prstClr val="black"/>
              <a:schemeClr val="accent1">
                <a:tint val="45000"/>
                <a:satMod val="400000"/>
              </a:schemeClr>
            </a:duotone>
            <a:alphaModFix amt="10000"/>
            <a:extLst>
              <a:ext uri="{28A0092B-C50C-407E-A947-70E740481C1C}">
                <a14:useLocalDpi xmlns:a14="http://schemas.microsoft.com/office/drawing/2010/main" val="0"/>
              </a:ext>
            </a:extLst>
          </a:blip>
          <a:srcRect/>
          <a:stretch/>
        </p:blipFill>
        <p:spPr>
          <a:xfrm>
            <a:off x="1136821" y="46282"/>
            <a:ext cx="10083114" cy="6811717"/>
          </a:xfrm>
          <a:prstGeom prst="rect">
            <a:avLst/>
          </a:prstGeom>
        </p:spPr>
      </p:pic>
      <p:graphicFrame>
        <p:nvGraphicFramePr>
          <p:cNvPr id="3" name="Content Placeholder 2" descr="SmartArt object">
            <a:extLst>
              <a:ext uri="{FF2B5EF4-FFF2-40B4-BE49-F238E27FC236}">
                <a16:creationId xmlns:a16="http://schemas.microsoft.com/office/drawing/2014/main" id="{A1342CC9-B5BC-4EE6-A03F-6501ED7CC4CC}"/>
              </a:ext>
            </a:extLst>
          </p:cNvPr>
          <p:cNvGraphicFramePr>
            <a:graphicFrameLocks/>
          </p:cNvGraphicFramePr>
          <p:nvPr>
            <p:extLst>
              <p:ext uri="{D42A27DB-BD31-4B8C-83A1-F6EECF244321}">
                <p14:modId xmlns:p14="http://schemas.microsoft.com/office/powerpoint/2010/main" val="432242284"/>
              </p:ext>
            </p:extLst>
          </p:nvPr>
        </p:nvGraphicFramePr>
        <p:xfrm>
          <a:off x="1189523" y="2593910"/>
          <a:ext cx="10422297" cy="3657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1517393" y="741654"/>
            <a:ext cx="5133136" cy="923330"/>
          </a:xfrm>
          <a:prstGeom prst="rect">
            <a:avLst/>
          </a:prstGeom>
        </p:spPr>
        <p:txBody>
          <a:bodyPr wrap="none">
            <a:spAutoFit/>
          </a:bodyPr>
          <a:lstStyle/>
          <a:p>
            <a:r>
              <a:rPr lang="en-US" sz="5400" b="1">
                <a:latin typeface="Century Gothic" charset="0"/>
                <a:ea typeface="Century Gothic" charset="0"/>
                <a:cs typeface="Century Gothic" charset="0"/>
              </a:rPr>
              <a:t>Webex</a:t>
            </a:r>
            <a:r>
              <a:rPr lang="en-US" sz="5400" b="1" dirty="0">
                <a:latin typeface="Century Gothic" charset="0"/>
                <a:ea typeface="Century Gothic" charset="0"/>
                <a:cs typeface="Century Gothic" charset="0"/>
              </a:rPr>
              <a:t> Outline</a:t>
            </a:r>
          </a:p>
        </p:txBody>
      </p:sp>
      <p:pic>
        <p:nvPicPr>
          <p:cNvPr id="5" name="Picture 4"/>
          <p:cNvPicPr>
            <a:picLocks noChangeAspect="1"/>
          </p:cNvPicPr>
          <p:nvPr/>
        </p:nvPicPr>
        <p:blipFill>
          <a:blip r:embed="rId8"/>
          <a:stretch>
            <a:fillRect/>
          </a:stretch>
        </p:blipFill>
        <p:spPr>
          <a:xfrm>
            <a:off x="1338904" y="2715652"/>
            <a:ext cx="644501" cy="644501"/>
          </a:xfrm>
          <a:prstGeom prst="rect">
            <a:avLst/>
          </a:prstGeom>
        </p:spPr>
      </p:pic>
      <p:pic>
        <p:nvPicPr>
          <p:cNvPr id="8" name="Picture 7"/>
          <p:cNvPicPr>
            <a:picLocks noChangeAspect="1"/>
          </p:cNvPicPr>
          <p:nvPr/>
        </p:nvPicPr>
        <p:blipFill rotWithShape="1">
          <a:blip r:embed="rId9">
            <a:clrChange>
              <a:clrFrom>
                <a:srgbClr val="FFFFFF"/>
              </a:clrFrom>
              <a:clrTo>
                <a:srgbClr val="FFFFFF">
                  <a:alpha val="0"/>
                </a:srgbClr>
              </a:clrTo>
            </a:clrChange>
            <a:lum bright="70000" contrast="-70000"/>
          </a:blip>
          <a:srcRect r="1119" b="8844"/>
          <a:stretch/>
        </p:blipFill>
        <p:spPr>
          <a:xfrm>
            <a:off x="4702629" y="2715652"/>
            <a:ext cx="563696" cy="561229"/>
          </a:xfrm>
          <a:prstGeom prst="rect">
            <a:avLst/>
          </a:prstGeom>
        </p:spPr>
      </p:pic>
      <p:pic>
        <p:nvPicPr>
          <p:cNvPr id="9" name="Picture 8"/>
          <p:cNvPicPr>
            <a:picLocks noChangeAspect="1"/>
          </p:cNvPicPr>
          <p:nvPr/>
        </p:nvPicPr>
        <p:blipFill>
          <a:blip r:embed="rId10">
            <a:clrChange>
              <a:clrFrom>
                <a:srgbClr val="FFFFFF"/>
              </a:clrFrom>
              <a:clrTo>
                <a:srgbClr val="FFFFFF">
                  <a:alpha val="0"/>
                </a:srgbClr>
              </a:clrTo>
            </a:clrChange>
          </a:blip>
          <a:stretch>
            <a:fillRect/>
          </a:stretch>
        </p:blipFill>
        <p:spPr>
          <a:xfrm>
            <a:off x="7788198" y="2659669"/>
            <a:ext cx="1107816" cy="738544"/>
          </a:xfrm>
          <a:prstGeom prst="rect">
            <a:avLst/>
          </a:prstGeom>
        </p:spPr>
      </p:pic>
      <p:pic>
        <p:nvPicPr>
          <p:cNvPr id="10" name="Picture 9"/>
          <p:cNvPicPr>
            <a:picLocks noChangeAspect="1"/>
          </p:cNvPicPr>
          <p:nvPr/>
        </p:nvPicPr>
        <p:blipFill>
          <a:blip r:embed="rId11">
            <a:clrChange>
              <a:clrFrom>
                <a:srgbClr val="FFFFFF"/>
              </a:clrFrom>
              <a:clrTo>
                <a:srgbClr val="FFFFFF">
                  <a:alpha val="0"/>
                </a:srgbClr>
              </a:clrTo>
            </a:clrChange>
          </a:blip>
          <a:stretch>
            <a:fillRect/>
          </a:stretch>
        </p:blipFill>
        <p:spPr>
          <a:xfrm>
            <a:off x="7877300" y="4672756"/>
            <a:ext cx="1018714" cy="534825"/>
          </a:xfrm>
          <a:prstGeom prst="rect">
            <a:avLst/>
          </a:prstGeom>
        </p:spPr>
      </p:pic>
      <p:pic>
        <p:nvPicPr>
          <p:cNvPr id="11" name="Picture 10"/>
          <p:cNvPicPr>
            <a:picLocks noChangeAspect="1"/>
          </p:cNvPicPr>
          <p:nvPr/>
        </p:nvPicPr>
        <p:blipFill>
          <a:blip r:embed="rId12">
            <a:clrChange>
              <a:clrFrom>
                <a:srgbClr val="FFFFFF"/>
              </a:clrFrom>
              <a:clrTo>
                <a:srgbClr val="FFFFFF">
                  <a:alpha val="0"/>
                </a:srgbClr>
              </a:clrTo>
            </a:clrChange>
            <a:lum bright="70000" contrast="-70000"/>
          </a:blip>
          <a:stretch>
            <a:fillRect/>
          </a:stretch>
        </p:blipFill>
        <p:spPr>
          <a:xfrm rot="19905297">
            <a:off x="4644027" y="4560742"/>
            <a:ext cx="724995" cy="759143"/>
          </a:xfrm>
          <a:prstGeom prst="rect">
            <a:avLst/>
          </a:prstGeom>
        </p:spPr>
      </p:pic>
      <p:pic>
        <p:nvPicPr>
          <p:cNvPr id="12" name="Picture 11"/>
          <p:cNvPicPr>
            <a:picLocks noChangeAspect="1"/>
          </p:cNvPicPr>
          <p:nvPr/>
        </p:nvPicPr>
        <p:blipFill>
          <a:blip r:embed="rId13"/>
          <a:stretch>
            <a:fillRect/>
          </a:stretch>
        </p:blipFill>
        <p:spPr>
          <a:xfrm>
            <a:off x="1331297" y="4672756"/>
            <a:ext cx="609469" cy="609469"/>
          </a:xfrm>
          <a:prstGeom prst="rect">
            <a:avLst/>
          </a:prstGeom>
        </p:spPr>
      </p:pic>
      <p:pic>
        <p:nvPicPr>
          <p:cNvPr id="14" name="圖片 18">
            <a:extLst>
              <a:ext uri="{FF2B5EF4-FFF2-40B4-BE49-F238E27FC236}">
                <a16:creationId xmlns:a16="http://schemas.microsoft.com/office/drawing/2014/main" id="{2834C076-7F8F-4B06-AB22-CC710C48A1C6}"/>
              </a:ext>
            </a:extLst>
          </p:cNvPr>
          <p:cNvPicPr>
            <a:picLocks noChangeAspect="1"/>
          </p:cNvPicPr>
          <p:nvPr/>
        </p:nvPicPr>
        <p:blipFill>
          <a:blip r:embed="rId14"/>
          <a:stretch>
            <a:fillRect/>
          </a:stretch>
        </p:blipFill>
        <p:spPr>
          <a:xfrm>
            <a:off x="11522044" y="7018"/>
            <a:ext cx="583433" cy="583532"/>
          </a:xfrm>
          <a:prstGeom prst="rect">
            <a:avLst/>
          </a:prstGeom>
        </p:spPr>
      </p:pic>
    </p:spTree>
    <p:extLst>
      <p:ext uri="{BB962C8B-B14F-4D97-AF65-F5344CB8AC3E}">
        <p14:creationId xmlns:p14="http://schemas.microsoft.com/office/powerpoint/2010/main" val="1782337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46AE5811-0F1F-4A46-8390-0CCDAD3F34D6}"/>
              </a:ext>
            </a:extLst>
          </p:cNvPr>
          <p:cNvSpPr txBox="1">
            <a:spLocks/>
          </p:cNvSpPr>
          <p:nvPr/>
        </p:nvSpPr>
        <p:spPr>
          <a:xfrm>
            <a:off x="1124995" y="986010"/>
            <a:ext cx="5157787" cy="414337"/>
          </a:xfrm>
          <a:prstGeom prst="rect">
            <a:avLst/>
          </a:prstGeom>
        </p:spPr>
        <p:txBody>
          <a:bodyPr>
            <a:normAutofit lnSpcReduction="10000"/>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lgn="ctr">
              <a:buNone/>
            </a:pPr>
            <a:r>
              <a:rPr lang="en-HK" b="1">
                <a:latin typeface="Microsoft JhengHei" charset="-120"/>
                <a:ea typeface="Microsoft JhengHei" charset="-120"/>
                <a:cs typeface="Microsoft JhengHei" charset="-120"/>
              </a:rPr>
              <a:t>2020 </a:t>
            </a:r>
            <a:r>
              <a:rPr lang="zh-TW" altLang="en-US" b="1" dirty="0">
                <a:latin typeface="Microsoft JhengHei" charset="-120"/>
                <a:ea typeface="Microsoft JhengHei" charset="-120"/>
                <a:cs typeface="Microsoft JhengHei" charset="-120"/>
              </a:rPr>
              <a:t>中國制造業隱形冠軍</a:t>
            </a:r>
            <a:endParaRPr lang="en-HK" b="1" dirty="0">
              <a:latin typeface="Microsoft JhengHei" charset="-120"/>
              <a:ea typeface="Microsoft JhengHei" charset="-120"/>
              <a:cs typeface="Microsoft JhengHei" charset="-120"/>
            </a:endParaRPr>
          </a:p>
        </p:txBody>
      </p:sp>
      <p:graphicFrame>
        <p:nvGraphicFramePr>
          <p:cNvPr id="3" name="Table 11">
            <a:extLst>
              <a:ext uri="{FF2B5EF4-FFF2-40B4-BE49-F238E27FC236}">
                <a16:creationId xmlns:a16="http://schemas.microsoft.com/office/drawing/2014/main" id="{11BAB3C1-5208-40F8-B04C-B14E2393465D}"/>
              </a:ext>
            </a:extLst>
          </p:cNvPr>
          <p:cNvGraphicFramePr>
            <a:graphicFrameLocks/>
          </p:cNvGraphicFramePr>
          <p:nvPr>
            <p:extLst>
              <p:ext uri="{D42A27DB-BD31-4B8C-83A1-F6EECF244321}">
                <p14:modId xmlns:p14="http://schemas.microsoft.com/office/powerpoint/2010/main" val="1074870445"/>
              </p:ext>
            </p:extLst>
          </p:nvPr>
        </p:nvGraphicFramePr>
        <p:xfrm>
          <a:off x="1124995" y="1476840"/>
          <a:ext cx="4904999" cy="4936730"/>
        </p:xfrm>
        <a:graphic>
          <a:graphicData uri="http://schemas.openxmlformats.org/drawingml/2006/table">
            <a:tbl>
              <a:tblPr firstRow="1" bandRow="1">
                <a:tableStyleId>{7DF18680-E054-41AD-8BC1-D1AEF772440D}</a:tableStyleId>
              </a:tblPr>
              <a:tblGrid>
                <a:gridCol w="584533">
                  <a:extLst>
                    <a:ext uri="{9D8B030D-6E8A-4147-A177-3AD203B41FA5}">
                      <a16:colId xmlns:a16="http://schemas.microsoft.com/office/drawing/2014/main" val="1690934521"/>
                    </a:ext>
                  </a:extLst>
                </a:gridCol>
                <a:gridCol w="2194253">
                  <a:extLst>
                    <a:ext uri="{9D8B030D-6E8A-4147-A177-3AD203B41FA5}">
                      <a16:colId xmlns:a16="http://schemas.microsoft.com/office/drawing/2014/main" val="1832458955"/>
                    </a:ext>
                  </a:extLst>
                </a:gridCol>
                <a:gridCol w="2126213">
                  <a:extLst>
                    <a:ext uri="{9D8B030D-6E8A-4147-A177-3AD203B41FA5}">
                      <a16:colId xmlns:a16="http://schemas.microsoft.com/office/drawing/2014/main" val="2613637426"/>
                    </a:ext>
                  </a:extLst>
                </a:gridCol>
              </a:tblGrid>
              <a:tr h="452066">
                <a:tc>
                  <a:txBody>
                    <a:bodyPr/>
                    <a:lstStyle/>
                    <a:p>
                      <a:pPr algn="ctr"/>
                      <a:r>
                        <a:rPr lang="zh-TW" altLang="en-US" sz="1400" b="1" dirty="0">
                          <a:latin typeface="Microsoft JhengHei" charset="-120"/>
                          <a:ea typeface="Microsoft JhengHei" charset="-120"/>
                          <a:cs typeface="Microsoft JhengHei" charset="-120"/>
                        </a:rPr>
                        <a:t>序號</a:t>
                      </a:r>
                      <a:endParaRPr lang="en-HK" sz="1400" b="1" dirty="0">
                        <a:solidFill>
                          <a:schemeClr val="tx1"/>
                        </a:solidFill>
                        <a:latin typeface="Microsoft JhengHei" charset="-120"/>
                        <a:ea typeface="Microsoft JhengHei" charset="-120"/>
                        <a:cs typeface="Microsoft JhengHei" charset="-120"/>
                      </a:endParaRPr>
                    </a:p>
                  </a:txBody>
                  <a:tcPr/>
                </a:tc>
                <a:tc>
                  <a:txBody>
                    <a:bodyPr/>
                    <a:lstStyle/>
                    <a:p>
                      <a:pPr algn="ctr"/>
                      <a:r>
                        <a:rPr lang="zh-TW" altLang="en-US" sz="1400" b="1" dirty="0">
                          <a:latin typeface="Microsoft JhengHei" charset="-120"/>
                          <a:ea typeface="Microsoft JhengHei" charset="-120"/>
                          <a:cs typeface="Microsoft JhengHei" charset="-120"/>
                        </a:rPr>
                        <a:t>示範企業名稱</a:t>
                      </a:r>
                      <a:endParaRPr lang="en-HK" sz="1400" b="1" dirty="0">
                        <a:solidFill>
                          <a:schemeClr val="tx1"/>
                        </a:solidFill>
                        <a:latin typeface="Microsoft JhengHei" charset="-120"/>
                        <a:ea typeface="Microsoft JhengHei" charset="-120"/>
                        <a:cs typeface="Microsoft JhengHei" charset="-120"/>
                      </a:endParaRPr>
                    </a:p>
                  </a:txBody>
                  <a:tcPr/>
                </a:tc>
                <a:tc>
                  <a:txBody>
                    <a:bodyPr/>
                    <a:lstStyle/>
                    <a:p>
                      <a:pPr algn="ctr"/>
                      <a:r>
                        <a:rPr lang="zh-TW" altLang="en-US" sz="1400" b="1" dirty="0">
                          <a:latin typeface="Microsoft JhengHei" charset="-120"/>
                          <a:ea typeface="Microsoft JhengHei" charset="-120"/>
                          <a:cs typeface="Microsoft JhengHei" charset="-120"/>
                        </a:rPr>
                        <a:t>主營產品</a:t>
                      </a:r>
                      <a:endParaRPr lang="en-HK" sz="1400" b="1" dirty="0">
                        <a:solidFill>
                          <a:schemeClr val="tx1"/>
                        </a:solidFill>
                        <a:latin typeface="Microsoft JhengHei" charset="-120"/>
                        <a:ea typeface="Microsoft JhengHei" charset="-120"/>
                        <a:cs typeface="Microsoft JhengHei" charset="-120"/>
                      </a:endParaRPr>
                    </a:p>
                  </a:txBody>
                  <a:tcPr/>
                </a:tc>
                <a:extLst>
                  <a:ext uri="{0D108BD9-81ED-4DB2-BD59-A6C34878D82A}">
                    <a16:rowId xmlns:a16="http://schemas.microsoft.com/office/drawing/2014/main" val="785795637"/>
                  </a:ext>
                </a:extLst>
              </a:tr>
              <a:tr h="431043">
                <a:tc>
                  <a:txBody>
                    <a:bodyPr/>
                    <a:lstStyle/>
                    <a:p>
                      <a:pPr algn="ctr"/>
                      <a:r>
                        <a:rPr lang="en-US" altLang="zh-TW" sz="1400" b="1" dirty="0">
                          <a:latin typeface="Microsoft JhengHei" charset="-120"/>
                          <a:ea typeface="Microsoft JhengHei" charset="-120"/>
                          <a:cs typeface="Microsoft JhengHei" charset="-120"/>
                        </a:rPr>
                        <a:t>1</a:t>
                      </a:r>
                      <a:endParaRPr lang="en-HK" sz="1400" b="1" dirty="0">
                        <a:latin typeface="Microsoft JhengHei" charset="-120"/>
                        <a:ea typeface="Microsoft JhengHei" charset="-120"/>
                        <a:cs typeface="Microsoft JhengHei" charset="-120"/>
                      </a:endParaRPr>
                    </a:p>
                  </a:txBody>
                  <a:tcPr/>
                </a:tc>
                <a:tc>
                  <a:txBody>
                    <a:bodyPr/>
                    <a:lstStyle/>
                    <a:p>
                      <a:r>
                        <a:rPr lang="zh-TW" altLang="en-US" sz="1400" b="1" dirty="0">
                          <a:latin typeface="Microsoft JhengHei" charset="-120"/>
                          <a:ea typeface="Microsoft JhengHei" charset="-120"/>
                          <a:cs typeface="Microsoft JhengHei" charset="-120"/>
                        </a:rPr>
                        <a:t>京東方科技集團</a:t>
                      </a:r>
                      <a:endParaRPr lang="en-HK" sz="1400" b="1" dirty="0">
                        <a:latin typeface="Microsoft JhengHei" charset="-120"/>
                        <a:ea typeface="Microsoft JhengHei" charset="-120"/>
                        <a:cs typeface="Microsoft JhengHei" charset="-120"/>
                      </a:endParaRPr>
                    </a:p>
                  </a:txBody>
                  <a:tcPr/>
                </a:tc>
                <a:tc>
                  <a:txBody>
                    <a:bodyPr/>
                    <a:lstStyle/>
                    <a:p>
                      <a:r>
                        <a:rPr lang="zh-TW" altLang="en-US" sz="1400" b="1" dirty="0">
                          <a:latin typeface="Microsoft JhengHei" charset="-120"/>
                          <a:ea typeface="Microsoft JhengHei" charset="-120"/>
                          <a:cs typeface="Microsoft JhengHei" charset="-120"/>
                        </a:rPr>
                        <a:t>手機、平板電腦顯示器件</a:t>
                      </a:r>
                      <a:endParaRPr lang="en-HK" sz="1400" b="1"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2608435884"/>
                  </a:ext>
                </a:extLst>
              </a:tr>
              <a:tr h="431043">
                <a:tc>
                  <a:txBody>
                    <a:bodyPr/>
                    <a:lstStyle/>
                    <a:p>
                      <a:pPr algn="ctr"/>
                      <a:r>
                        <a:rPr lang="en-US" altLang="zh-TW" sz="1400" b="1" dirty="0">
                          <a:latin typeface="Microsoft JhengHei" charset="-120"/>
                          <a:ea typeface="Microsoft JhengHei" charset="-120"/>
                          <a:cs typeface="Microsoft JhengHei" charset="-120"/>
                        </a:rPr>
                        <a:t>2</a:t>
                      </a:r>
                      <a:endParaRPr lang="en-HK" sz="1400" b="1" dirty="0">
                        <a:latin typeface="Microsoft JhengHei" charset="-120"/>
                        <a:ea typeface="Microsoft JhengHei" charset="-120"/>
                        <a:cs typeface="Microsoft JhengHei" charset="-120"/>
                      </a:endParaRPr>
                    </a:p>
                  </a:txBody>
                  <a:tcPr/>
                </a:tc>
                <a:tc>
                  <a:txBody>
                    <a:bodyPr/>
                    <a:lstStyle/>
                    <a:p>
                      <a:r>
                        <a:rPr lang="zh-TW" altLang="en-US" sz="1400" b="1" dirty="0">
                          <a:latin typeface="Microsoft JhengHei" charset="-120"/>
                          <a:ea typeface="Microsoft JhengHei" charset="-120"/>
                          <a:cs typeface="Microsoft JhengHei" charset="-120"/>
                        </a:rPr>
                        <a:t>中鋼集團邢台機械軋輥</a:t>
                      </a:r>
                      <a:endParaRPr lang="en-HK" sz="1400" b="1" dirty="0">
                        <a:latin typeface="Microsoft JhengHei" charset="-120"/>
                        <a:ea typeface="Microsoft JhengHei" charset="-120"/>
                        <a:cs typeface="Microsoft JhengHei" charset="-120"/>
                      </a:endParaRPr>
                    </a:p>
                  </a:txBody>
                  <a:tcPr/>
                </a:tc>
                <a:tc>
                  <a:txBody>
                    <a:bodyPr/>
                    <a:lstStyle/>
                    <a:p>
                      <a:r>
                        <a:rPr lang="zh-TW" altLang="en-US" sz="1400" b="1" dirty="0">
                          <a:latin typeface="Microsoft JhengHei" charset="-120"/>
                          <a:ea typeface="Microsoft JhengHei" charset="-120"/>
                          <a:cs typeface="Microsoft JhengHei" charset="-120"/>
                        </a:rPr>
                        <a:t>軋輥</a:t>
                      </a:r>
                      <a:endParaRPr lang="en-HK" sz="1400" b="1"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898641559"/>
                  </a:ext>
                </a:extLst>
              </a:tr>
              <a:tr h="431043">
                <a:tc>
                  <a:txBody>
                    <a:bodyPr/>
                    <a:lstStyle/>
                    <a:p>
                      <a:pPr algn="ctr"/>
                      <a:r>
                        <a:rPr lang="en-US" altLang="zh-TW" sz="1400" b="1" dirty="0">
                          <a:latin typeface="Microsoft JhengHei" charset="-120"/>
                          <a:ea typeface="Microsoft JhengHei" charset="-120"/>
                          <a:cs typeface="Microsoft JhengHei" charset="-120"/>
                        </a:rPr>
                        <a:t>3</a:t>
                      </a:r>
                      <a:endParaRPr lang="en-HK" sz="1400" b="1" dirty="0">
                        <a:latin typeface="Microsoft JhengHei" charset="-120"/>
                        <a:ea typeface="Microsoft JhengHei" charset="-120"/>
                        <a:cs typeface="Microsoft JhengHei" charset="-120"/>
                      </a:endParaRPr>
                    </a:p>
                  </a:txBody>
                  <a:tcPr/>
                </a:tc>
                <a:tc>
                  <a:txBody>
                    <a:bodyPr/>
                    <a:lstStyle/>
                    <a:p>
                      <a:r>
                        <a:rPr lang="zh-TW" altLang="en-US" sz="1400" b="1" dirty="0">
                          <a:latin typeface="Microsoft JhengHei" charset="-120"/>
                          <a:ea typeface="Microsoft JhengHei" charset="-120"/>
                          <a:cs typeface="Microsoft JhengHei" charset="-120"/>
                        </a:rPr>
                        <a:t>中信戴卡股份</a:t>
                      </a:r>
                      <a:endParaRPr lang="en-HK" sz="1400" b="1" dirty="0">
                        <a:latin typeface="Microsoft JhengHei" charset="-120"/>
                        <a:ea typeface="Microsoft JhengHei" charset="-120"/>
                        <a:cs typeface="Microsoft JhengHei" charset="-120"/>
                      </a:endParaRPr>
                    </a:p>
                  </a:txBody>
                  <a:tcPr/>
                </a:tc>
                <a:tc>
                  <a:txBody>
                    <a:bodyPr/>
                    <a:lstStyle/>
                    <a:p>
                      <a:r>
                        <a:rPr lang="zh-TW" altLang="en-US" sz="1400" b="1" dirty="0">
                          <a:latin typeface="Microsoft JhengHei" charset="-120"/>
                          <a:ea typeface="Microsoft JhengHei" charset="-120"/>
                          <a:cs typeface="Microsoft JhengHei" charset="-120"/>
                        </a:rPr>
                        <a:t>鋁合金輪</a:t>
                      </a:r>
                      <a:r>
                        <a:rPr lang="zh-CN" altLang="en-US" sz="1400" b="1" kern="1200" dirty="0">
                          <a:effectLst/>
                          <a:latin typeface="Microsoft JhengHei" charset="-120"/>
                          <a:ea typeface="Microsoft JhengHei" charset="-120"/>
                          <a:cs typeface="Microsoft JhengHei" charset="-120"/>
                        </a:rPr>
                        <a:t>轂</a:t>
                      </a:r>
                      <a:endParaRPr lang="en-HK" sz="1400" b="1"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3817151660"/>
                  </a:ext>
                </a:extLst>
              </a:tr>
              <a:tr h="431043">
                <a:tc>
                  <a:txBody>
                    <a:bodyPr/>
                    <a:lstStyle/>
                    <a:p>
                      <a:pPr algn="ctr"/>
                      <a:r>
                        <a:rPr lang="en-US" altLang="zh-TW" sz="1400" b="1" dirty="0">
                          <a:latin typeface="Microsoft JhengHei" charset="-120"/>
                          <a:ea typeface="Microsoft JhengHei" charset="-120"/>
                          <a:cs typeface="Microsoft JhengHei" charset="-120"/>
                        </a:rPr>
                        <a:t>4</a:t>
                      </a:r>
                      <a:endParaRPr lang="en-HK" sz="1400" b="1" dirty="0">
                        <a:latin typeface="Microsoft JhengHei" charset="-120"/>
                        <a:ea typeface="Microsoft JhengHei" charset="-120"/>
                        <a:cs typeface="Microsoft JhengHei" charset="-120"/>
                      </a:endParaRPr>
                    </a:p>
                  </a:txBody>
                  <a:tcPr/>
                </a:tc>
                <a:tc>
                  <a:txBody>
                    <a:bodyPr/>
                    <a:lstStyle/>
                    <a:p>
                      <a:r>
                        <a:rPr lang="zh-TW" altLang="en-US" sz="1400" b="1" dirty="0">
                          <a:latin typeface="Microsoft JhengHei" charset="-120"/>
                          <a:ea typeface="Microsoft JhengHei" charset="-120"/>
                          <a:cs typeface="Microsoft JhengHei" charset="-120"/>
                        </a:rPr>
                        <a:t>太原重工股份</a:t>
                      </a:r>
                      <a:endParaRPr lang="en-HK" sz="1400" b="1" dirty="0">
                        <a:latin typeface="Microsoft JhengHei" charset="-120"/>
                        <a:ea typeface="Microsoft JhengHei" charset="-120"/>
                        <a:cs typeface="Microsoft JhengHei" charset="-120"/>
                      </a:endParaRPr>
                    </a:p>
                  </a:txBody>
                  <a:tcPr/>
                </a:tc>
                <a:tc>
                  <a:txBody>
                    <a:bodyPr/>
                    <a:lstStyle/>
                    <a:p>
                      <a:r>
                        <a:rPr lang="zh-TW" altLang="en-US" sz="1400" b="1" dirty="0">
                          <a:latin typeface="Microsoft JhengHei" charset="-120"/>
                          <a:ea typeface="Microsoft JhengHei" charset="-120"/>
                          <a:cs typeface="Microsoft JhengHei" charset="-120"/>
                        </a:rPr>
                        <a:t>鑄造起重機</a:t>
                      </a:r>
                      <a:endParaRPr lang="en-HK" sz="1400" b="1"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1586213167"/>
                  </a:ext>
                </a:extLst>
              </a:tr>
              <a:tr h="431043">
                <a:tc>
                  <a:txBody>
                    <a:bodyPr/>
                    <a:lstStyle/>
                    <a:p>
                      <a:pPr algn="ctr"/>
                      <a:r>
                        <a:rPr lang="en-US" altLang="zh-TW" sz="1400" b="1" dirty="0">
                          <a:latin typeface="Microsoft JhengHei" charset="-120"/>
                          <a:ea typeface="Microsoft JhengHei" charset="-120"/>
                          <a:cs typeface="Microsoft JhengHei" charset="-120"/>
                        </a:rPr>
                        <a:t>5</a:t>
                      </a:r>
                      <a:endParaRPr lang="en-HK" sz="1400" b="1" dirty="0">
                        <a:latin typeface="Microsoft JhengHei" charset="-120"/>
                        <a:ea typeface="Microsoft JhengHei" charset="-120"/>
                        <a:cs typeface="Microsoft JhengHei" charset="-120"/>
                      </a:endParaRPr>
                    </a:p>
                  </a:txBody>
                  <a:tcPr/>
                </a:tc>
                <a:tc>
                  <a:txBody>
                    <a:bodyPr/>
                    <a:lstStyle/>
                    <a:p>
                      <a:r>
                        <a:rPr lang="zh-TW" altLang="en-US" sz="1400" b="1" dirty="0">
                          <a:latin typeface="Microsoft JhengHei" charset="-120"/>
                          <a:ea typeface="Microsoft JhengHei" charset="-120"/>
                          <a:cs typeface="Microsoft JhengHei" charset="-120"/>
                        </a:rPr>
                        <a:t>內蒙古北方重型汽車股份</a:t>
                      </a:r>
                      <a:endParaRPr lang="en-HK" sz="1400" b="1" dirty="0">
                        <a:latin typeface="Microsoft JhengHei" charset="-120"/>
                        <a:ea typeface="Microsoft JhengHei" charset="-120"/>
                        <a:cs typeface="Microsoft JhengHei" charset="-120"/>
                      </a:endParaRPr>
                    </a:p>
                  </a:txBody>
                  <a:tcPr/>
                </a:tc>
                <a:tc>
                  <a:txBody>
                    <a:bodyPr/>
                    <a:lstStyle/>
                    <a:p>
                      <a:r>
                        <a:rPr lang="zh-TW" altLang="en-US" sz="1400" b="1" dirty="0">
                          <a:latin typeface="Microsoft JhengHei" charset="-120"/>
                          <a:ea typeface="Microsoft JhengHei" charset="-120"/>
                          <a:cs typeface="Microsoft JhengHei" charset="-120"/>
                        </a:rPr>
                        <a:t>非公路礦用卸車</a:t>
                      </a:r>
                      <a:endParaRPr lang="en-HK" sz="1400" b="1"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1401834324"/>
                  </a:ext>
                </a:extLst>
              </a:tr>
              <a:tr h="431043">
                <a:tc>
                  <a:txBody>
                    <a:bodyPr/>
                    <a:lstStyle/>
                    <a:p>
                      <a:pPr algn="ctr"/>
                      <a:r>
                        <a:rPr lang="en-US" altLang="zh-TW" sz="1400" b="1" dirty="0">
                          <a:latin typeface="Microsoft JhengHei" charset="-120"/>
                          <a:ea typeface="Microsoft JhengHei" charset="-120"/>
                          <a:cs typeface="Microsoft JhengHei" charset="-120"/>
                        </a:rPr>
                        <a:t>6</a:t>
                      </a:r>
                      <a:endParaRPr lang="en-HK" sz="1400" b="1" dirty="0">
                        <a:latin typeface="Microsoft JhengHei" charset="-120"/>
                        <a:ea typeface="Microsoft JhengHei" charset="-120"/>
                        <a:cs typeface="Microsoft JhengHei" charset="-120"/>
                      </a:endParaRPr>
                    </a:p>
                  </a:txBody>
                  <a:tcPr/>
                </a:tc>
                <a:tc>
                  <a:txBody>
                    <a:bodyPr/>
                    <a:lstStyle/>
                    <a:p>
                      <a:r>
                        <a:rPr lang="zh-TW" altLang="en-US" sz="1400" b="1" dirty="0">
                          <a:latin typeface="Microsoft JhengHei" charset="-120"/>
                          <a:ea typeface="Microsoft JhengHei" charset="-120"/>
                          <a:cs typeface="Microsoft JhengHei" charset="-120"/>
                        </a:rPr>
                        <a:t>沈陽鼓風機集團</a:t>
                      </a:r>
                      <a:endParaRPr lang="en-HK" sz="1400" b="1" dirty="0">
                        <a:latin typeface="Microsoft JhengHei" charset="-120"/>
                        <a:ea typeface="Microsoft JhengHei" charset="-120"/>
                        <a:cs typeface="Microsoft JhengHei" charset="-120"/>
                      </a:endParaRPr>
                    </a:p>
                  </a:txBody>
                  <a:tcPr/>
                </a:tc>
                <a:tc>
                  <a:txBody>
                    <a:bodyPr/>
                    <a:lstStyle/>
                    <a:p>
                      <a:r>
                        <a:rPr lang="zh-TW" altLang="en-US" sz="1400" b="1" dirty="0">
                          <a:latin typeface="Microsoft JhengHei" charset="-120"/>
                          <a:ea typeface="Microsoft JhengHei" charset="-120"/>
                          <a:cs typeface="Microsoft JhengHei" charset="-120"/>
                        </a:rPr>
                        <a:t>離心壓縮機</a:t>
                      </a:r>
                      <a:endParaRPr lang="en-HK" sz="1400" b="1"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93167984"/>
                  </a:ext>
                </a:extLst>
              </a:tr>
              <a:tr h="431043">
                <a:tc>
                  <a:txBody>
                    <a:bodyPr/>
                    <a:lstStyle/>
                    <a:p>
                      <a:pPr algn="ctr"/>
                      <a:r>
                        <a:rPr lang="en-US" altLang="zh-TW" sz="1400" b="1" dirty="0">
                          <a:latin typeface="Microsoft JhengHei" charset="-120"/>
                          <a:ea typeface="Microsoft JhengHei" charset="-120"/>
                          <a:cs typeface="Microsoft JhengHei" charset="-120"/>
                        </a:rPr>
                        <a:t>7</a:t>
                      </a:r>
                      <a:endParaRPr lang="en-HK" sz="1400" b="1" dirty="0">
                        <a:latin typeface="Microsoft JhengHei" charset="-120"/>
                        <a:ea typeface="Microsoft JhengHei" charset="-120"/>
                        <a:cs typeface="Microsoft JhengHei" charset="-120"/>
                      </a:endParaRPr>
                    </a:p>
                  </a:txBody>
                  <a:tcPr/>
                </a:tc>
                <a:tc>
                  <a:txBody>
                    <a:bodyPr/>
                    <a:lstStyle/>
                    <a:p>
                      <a:r>
                        <a:rPr lang="zh-TW" altLang="en-US" sz="1400" b="1" dirty="0">
                          <a:latin typeface="Microsoft JhengHei" charset="-120"/>
                          <a:ea typeface="Microsoft JhengHei" charset="-120"/>
                          <a:cs typeface="Microsoft JhengHei" charset="-120"/>
                        </a:rPr>
                        <a:t>大連電瓷集團</a:t>
                      </a:r>
                      <a:endParaRPr lang="en-HK" sz="1400" b="1" dirty="0">
                        <a:latin typeface="Microsoft JhengHei" charset="-120"/>
                        <a:ea typeface="Microsoft JhengHei" charset="-120"/>
                        <a:cs typeface="Microsoft JhengHei" charset="-120"/>
                      </a:endParaRPr>
                    </a:p>
                  </a:txBody>
                  <a:tcPr/>
                </a:tc>
                <a:tc>
                  <a:txBody>
                    <a:bodyPr/>
                    <a:lstStyle/>
                    <a:p>
                      <a:r>
                        <a:rPr lang="zh-TW" altLang="en-US" sz="1400" b="1" dirty="0">
                          <a:latin typeface="Microsoft JhengHei" charset="-120"/>
                          <a:ea typeface="Microsoft JhengHei" charset="-120"/>
                          <a:cs typeface="Microsoft JhengHei" charset="-120"/>
                        </a:rPr>
                        <a:t>瓷絕緣子</a:t>
                      </a:r>
                      <a:endParaRPr lang="en-HK" sz="1400" b="1"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3727352370"/>
                  </a:ext>
                </a:extLst>
              </a:tr>
              <a:tr h="431043">
                <a:tc>
                  <a:txBody>
                    <a:bodyPr/>
                    <a:lstStyle/>
                    <a:p>
                      <a:pPr algn="ctr"/>
                      <a:r>
                        <a:rPr lang="en-US" altLang="zh-TW" sz="1400" b="1" dirty="0">
                          <a:latin typeface="Microsoft JhengHei" charset="-120"/>
                          <a:ea typeface="Microsoft JhengHei" charset="-120"/>
                          <a:cs typeface="Microsoft JhengHei" charset="-120"/>
                        </a:rPr>
                        <a:t>8</a:t>
                      </a:r>
                      <a:endParaRPr lang="en-HK" sz="1400" b="1" dirty="0">
                        <a:latin typeface="Microsoft JhengHei" charset="-120"/>
                        <a:ea typeface="Microsoft JhengHei" charset="-120"/>
                        <a:cs typeface="Microsoft JhengHei" charset="-120"/>
                      </a:endParaRPr>
                    </a:p>
                  </a:txBody>
                  <a:tcPr/>
                </a:tc>
                <a:tc>
                  <a:txBody>
                    <a:bodyPr/>
                    <a:lstStyle/>
                    <a:p>
                      <a:r>
                        <a:rPr lang="zh-TW" altLang="en-US" sz="1400" b="1" dirty="0">
                          <a:latin typeface="Microsoft JhengHei" charset="-120"/>
                          <a:ea typeface="Microsoft JhengHei" charset="-120"/>
                          <a:cs typeface="Microsoft JhengHei" charset="-120"/>
                        </a:rPr>
                        <a:t>南京高精傳動設備制造集團</a:t>
                      </a:r>
                      <a:endParaRPr lang="en-HK" sz="1400" b="1" dirty="0">
                        <a:latin typeface="Microsoft JhengHei" charset="-120"/>
                        <a:ea typeface="Microsoft JhengHei" charset="-120"/>
                        <a:cs typeface="Microsoft JhengHei" charset="-120"/>
                      </a:endParaRPr>
                    </a:p>
                  </a:txBody>
                  <a:tcPr/>
                </a:tc>
                <a:tc>
                  <a:txBody>
                    <a:bodyPr/>
                    <a:lstStyle/>
                    <a:p>
                      <a:r>
                        <a:rPr lang="zh-TW" altLang="en-US" sz="1400" b="1" dirty="0">
                          <a:latin typeface="Microsoft JhengHei" charset="-120"/>
                          <a:ea typeface="Microsoft JhengHei" charset="-120"/>
                          <a:cs typeface="Microsoft JhengHei" charset="-120"/>
                        </a:rPr>
                        <a:t>風電用齒輪箱</a:t>
                      </a:r>
                      <a:endParaRPr lang="en-HK" sz="1400" b="1"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3304758662"/>
                  </a:ext>
                </a:extLst>
              </a:tr>
              <a:tr h="431043">
                <a:tc>
                  <a:txBody>
                    <a:bodyPr/>
                    <a:lstStyle/>
                    <a:p>
                      <a:pPr algn="ctr"/>
                      <a:r>
                        <a:rPr lang="en-US" altLang="zh-TW" sz="1400" b="1" dirty="0">
                          <a:latin typeface="Microsoft JhengHei" charset="-120"/>
                          <a:ea typeface="Microsoft JhengHei" charset="-120"/>
                          <a:cs typeface="Microsoft JhengHei" charset="-120"/>
                        </a:rPr>
                        <a:t>9</a:t>
                      </a:r>
                      <a:endParaRPr lang="en-HK" sz="1400" b="1" dirty="0">
                        <a:latin typeface="Microsoft JhengHei" charset="-120"/>
                        <a:ea typeface="Microsoft JhengHei" charset="-120"/>
                        <a:cs typeface="Microsoft JhengHei" charset="-120"/>
                      </a:endParaRPr>
                    </a:p>
                  </a:txBody>
                  <a:tcPr/>
                </a:tc>
                <a:tc>
                  <a:txBody>
                    <a:bodyPr/>
                    <a:lstStyle/>
                    <a:p>
                      <a:r>
                        <a:rPr lang="zh-TW" altLang="en-US" sz="1400" b="1" dirty="0">
                          <a:latin typeface="Microsoft JhengHei" charset="-120"/>
                          <a:ea typeface="Microsoft JhengHei" charset="-120"/>
                          <a:cs typeface="Microsoft JhengHei" charset="-120"/>
                        </a:rPr>
                        <a:t>無錫透平葉片</a:t>
                      </a:r>
                      <a:endParaRPr lang="en-HK" sz="1400" b="1" dirty="0">
                        <a:latin typeface="Microsoft JhengHei" charset="-120"/>
                        <a:ea typeface="Microsoft JhengHei" charset="-120"/>
                        <a:cs typeface="Microsoft JhengHei" charset="-120"/>
                      </a:endParaRPr>
                    </a:p>
                  </a:txBody>
                  <a:tcPr/>
                </a:tc>
                <a:tc>
                  <a:txBody>
                    <a:bodyPr/>
                    <a:lstStyle/>
                    <a:p>
                      <a:r>
                        <a:rPr lang="zh-TW" altLang="en-US" sz="1400" b="1" dirty="0">
                          <a:latin typeface="Microsoft JhengHei" charset="-120"/>
                          <a:ea typeface="Microsoft JhengHei" charset="-120"/>
                          <a:cs typeface="Microsoft JhengHei" charset="-120"/>
                        </a:rPr>
                        <a:t>汽輪機葉片</a:t>
                      </a:r>
                      <a:endParaRPr lang="en-HK" sz="1400" b="1"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3861344362"/>
                  </a:ext>
                </a:extLst>
              </a:tr>
              <a:tr h="431043">
                <a:tc>
                  <a:txBody>
                    <a:bodyPr/>
                    <a:lstStyle/>
                    <a:p>
                      <a:pPr algn="ctr"/>
                      <a:r>
                        <a:rPr lang="en-US" altLang="zh-TW" sz="1400" b="1" dirty="0">
                          <a:latin typeface="Microsoft JhengHei" charset="-120"/>
                          <a:ea typeface="Microsoft JhengHei" charset="-120"/>
                          <a:cs typeface="Microsoft JhengHei" charset="-120"/>
                        </a:rPr>
                        <a:t>10</a:t>
                      </a:r>
                      <a:endParaRPr lang="en-HK" sz="1400" b="1" dirty="0">
                        <a:latin typeface="Microsoft JhengHei" charset="-120"/>
                        <a:ea typeface="Microsoft JhengHei" charset="-120"/>
                        <a:cs typeface="Microsoft JhengHei" charset="-120"/>
                      </a:endParaRPr>
                    </a:p>
                  </a:txBody>
                  <a:tcPr/>
                </a:tc>
                <a:tc>
                  <a:txBody>
                    <a:bodyPr/>
                    <a:lstStyle/>
                    <a:p>
                      <a:r>
                        <a:rPr lang="zh-TW" altLang="en-US" sz="1400" b="1" dirty="0">
                          <a:latin typeface="Microsoft JhengHei" charset="-120"/>
                          <a:ea typeface="Microsoft JhengHei" charset="-120"/>
                          <a:cs typeface="Microsoft JhengHei" charset="-120"/>
                        </a:rPr>
                        <a:t>徐州重型機械</a:t>
                      </a:r>
                      <a:endParaRPr lang="en-HK" sz="1400" b="1" dirty="0">
                        <a:latin typeface="Microsoft JhengHei" charset="-120"/>
                        <a:ea typeface="Microsoft JhengHei" charset="-120"/>
                        <a:cs typeface="Microsoft JhengHei" charset="-120"/>
                      </a:endParaRPr>
                    </a:p>
                  </a:txBody>
                  <a:tcPr/>
                </a:tc>
                <a:tc>
                  <a:txBody>
                    <a:bodyPr/>
                    <a:lstStyle/>
                    <a:p>
                      <a:r>
                        <a:rPr lang="zh-TW" altLang="en-US" sz="1400" b="1" dirty="0">
                          <a:latin typeface="Microsoft JhengHei" charset="-120"/>
                          <a:ea typeface="Microsoft JhengHei" charset="-120"/>
                          <a:cs typeface="Microsoft JhengHei" charset="-120"/>
                        </a:rPr>
                        <a:t>輪式起重機</a:t>
                      </a:r>
                      <a:endParaRPr lang="en-HK" sz="1400" b="1"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2429120820"/>
                  </a:ext>
                </a:extLst>
              </a:tr>
            </a:tbl>
          </a:graphicData>
        </a:graphic>
      </p:graphicFrame>
      <p:sp>
        <p:nvSpPr>
          <p:cNvPr id="4" name="Text Placeholder 4">
            <a:extLst>
              <a:ext uri="{FF2B5EF4-FFF2-40B4-BE49-F238E27FC236}">
                <a16:creationId xmlns:a16="http://schemas.microsoft.com/office/drawing/2014/main" id="{011FC875-7712-44ED-BD09-4C55752DEAC3}"/>
              </a:ext>
            </a:extLst>
          </p:cNvPr>
          <p:cNvSpPr txBox="1">
            <a:spLocks/>
          </p:cNvSpPr>
          <p:nvPr/>
        </p:nvSpPr>
        <p:spPr>
          <a:xfrm>
            <a:off x="6282782" y="909514"/>
            <a:ext cx="5183188" cy="414337"/>
          </a:xfrm>
          <a:prstGeom prst="rect">
            <a:avLst/>
          </a:prstGeom>
        </p:spPr>
        <p:txBody>
          <a:bodyPr>
            <a:normAutofit lnSpcReduction="10000"/>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lgn="ctr">
              <a:buNone/>
            </a:pPr>
            <a:r>
              <a:rPr lang="en-HK" b="1" dirty="0">
                <a:latin typeface="Microsoft JhengHei" charset="-120"/>
                <a:ea typeface="Microsoft JhengHei" charset="-120"/>
                <a:cs typeface="Microsoft JhengHei" charset="-120"/>
              </a:rPr>
              <a:t>2017</a:t>
            </a:r>
            <a:r>
              <a:rPr lang="zh-TW" altLang="en-US" b="1" dirty="0">
                <a:latin typeface="Microsoft JhengHei" charset="-120"/>
                <a:ea typeface="Microsoft JhengHei" charset="-120"/>
                <a:cs typeface="Microsoft JhengHei" charset="-120"/>
              </a:rPr>
              <a:t>中國制造業隱形冠軍</a:t>
            </a:r>
            <a:endParaRPr lang="en-HK" b="1" dirty="0">
              <a:latin typeface="Microsoft JhengHei" charset="-120"/>
              <a:ea typeface="Microsoft JhengHei" charset="-120"/>
              <a:cs typeface="Microsoft JhengHei" charset="-120"/>
            </a:endParaRPr>
          </a:p>
        </p:txBody>
      </p:sp>
      <p:graphicFrame>
        <p:nvGraphicFramePr>
          <p:cNvPr id="5" name="表格 3">
            <a:extLst>
              <a:ext uri="{FF2B5EF4-FFF2-40B4-BE49-F238E27FC236}">
                <a16:creationId xmlns:a16="http://schemas.microsoft.com/office/drawing/2014/main" id="{86D03D69-390B-47F4-8535-39B449027C47}"/>
              </a:ext>
            </a:extLst>
          </p:cNvPr>
          <p:cNvGraphicFramePr>
            <a:graphicFrameLocks/>
          </p:cNvGraphicFramePr>
          <p:nvPr>
            <p:extLst>
              <p:ext uri="{D42A27DB-BD31-4B8C-83A1-F6EECF244321}">
                <p14:modId xmlns:p14="http://schemas.microsoft.com/office/powerpoint/2010/main" val="1776451511"/>
              </p:ext>
            </p:extLst>
          </p:nvPr>
        </p:nvGraphicFramePr>
        <p:xfrm>
          <a:off x="6282782" y="1400347"/>
          <a:ext cx="4938548" cy="5023843"/>
        </p:xfrm>
        <a:graphic>
          <a:graphicData uri="http://schemas.openxmlformats.org/drawingml/2006/table">
            <a:tbl>
              <a:tblPr firstRow="1" bandRow="1">
                <a:tableStyleId>{F5AB1C69-6EDB-4FF4-983F-18BD219EF322}</a:tableStyleId>
              </a:tblPr>
              <a:tblGrid>
                <a:gridCol w="1222537">
                  <a:extLst>
                    <a:ext uri="{9D8B030D-6E8A-4147-A177-3AD203B41FA5}">
                      <a16:colId xmlns:a16="http://schemas.microsoft.com/office/drawing/2014/main" val="1954087524"/>
                    </a:ext>
                  </a:extLst>
                </a:gridCol>
                <a:gridCol w="1692193">
                  <a:extLst>
                    <a:ext uri="{9D8B030D-6E8A-4147-A177-3AD203B41FA5}">
                      <a16:colId xmlns:a16="http://schemas.microsoft.com/office/drawing/2014/main" val="2861519638"/>
                    </a:ext>
                  </a:extLst>
                </a:gridCol>
                <a:gridCol w="2023818">
                  <a:extLst>
                    <a:ext uri="{9D8B030D-6E8A-4147-A177-3AD203B41FA5}">
                      <a16:colId xmlns:a16="http://schemas.microsoft.com/office/drawing/2014/main" val="4021902399"/>
                    </a:ext>
                  </a:extLst>
                </a:gridCol>
              </a:tblGrid>
              <a:tr h="456713">
                <a:tc>
                  <a:txBody>
                    <a:bodyPr/>
                    <a:lstStyle/>
                    <a:p>
                      <a:pPr algn="ctr"/>
                      <a:r>
                        <a:rPr lang="zh-TW" altLang="en-US" sz="1400" b="1" dirty="0">
                          <a:latin typeface="Microsoft JhengHei" charset="-120"/>
                          <a:ea typeface="Microsoft JhengHei" charset="-120"/>
                          <a:cs typeface="Microsoft JhengHei" charset="-120"/>
                        </a:rPr>
                        <a:t>股票代碼</a:t>
                      </a:r>
                      <a:endParaRPr lang="en-HK" sz="1400" b="1" dirty="0">
                        <a:latin typeface="Microsoft JhengHei" charset="-120"/>
                        <a:ea typeface="Microsoft JhengHei" charset="-120"/>
                        <a:cs typeface="Microsoft JhengHei" charset="-120"/>
                      </a:endParaRPr>
                    </a:p>
                  </a:txBody>
                  <a:tcPr/>
                </a:tc>
                <a:tc>
                  <a:txBody>
                    <a:bodyPr/>
                    <a:lstStyle/>
                    <a:p>
                      <a:pPr algn="ctr"/>
                      <a:r>
                        <a:rPr lang="zh-TW" altLang="en-US" sz="1400" b="1" dirty="0">
                          <a:latin typeface="Microsoft JhengHei" charset="-120"/>
                          <a:ea typeface="Microsoft JhengHei" charset="-120"/>
                          <a:cs typeface="Microsoft JhengHei" charset="-120"/>
                        </a:rPr>
                        <a:t>股票簡稱</a:t>
                      </a:r>
                      <a:endParaRPr lang="en-HK" sz="1400" b="1" dirty="0">
                        <a:latin typeface="Microsoft JhengHei" charset="-120"/>
                        <a:ea typeface="Microsoft JhengHei" charset="-120"/>
                        <a:cs typeface="Microsoft JhengHei" charset="-120"/>
                      </a:endParaRPr>
                    </a:p>
                  </a:txBody>
                  <a:tcPr/>
                </a:tc>
                <a:tc>
                  <a:txBody>
                    <a:bodyPr/>
                    <a:lstStyle/>
                    <a:p>
                      <a:pPr algn="ctr"/>
                      <a:r>
                        <a:rPr lang="zh-TW" altLang="en-US" sz="1400" b="1" dirty="0">
                          <a:latin typeface="Microsoft JhengHei" charset="-120"/>
                          <a:ea typeface="Microsoft JhengHei" charset="-120"/>
                          <a:cs typeface="Microsoft JhengHei" charset="-120"/>
                        </a:rPr>
                        <a:t>中信一級行業</a:t>
                      </a:r>
                      <a:endParaRPr lang="en-HK" sz="1400" b="1"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730408845"/>
                  </a:ext>
                </a:extLst>
              </a:tr>
              <a:tr h="456713">
                <a:tc>
                  <a:txBody>
                    <a:bodyPr/>
                    <a:lstStyle/>
                    <a:p>
                      <a:r>
                        <a:rPr lang="en-US" altLang="zh-TW" sz="1400" b="1" dirty="0">
                          <a:latin typeface="Microsoft JhengHei" charset="-120"/>
                          <a:ea typeface="Microsoft JhengHei" charset="-120"/>
                          <a:cs typeface="Microsoft JhengHei" charset="-120"/>
                        </a:rPr>
                        <a:t>600519.SH</a:t>
                      </a:r>
                      <a:endParaRPr lang="en-HK" sz="1400" b="1" dirty="0">
                        <a:latin typeface="Microsoft JhengHei" charset="-120"/>
                        <a:ea typeface="Microsoft JhengHei" charset="-120"/>
                        <a:cs typeface="Microsoft JhengHei" charset="-120"/>
                      </a:endParaRPr>
                    </a:p>
                  </a:txBody>
                  <a:tcPr/>
                </a:tc>
                <a:tc>
                  <a:txBody>
                    <a:bodyPr/>
                    <a:lstStyle/>
                    <a:p>
                      <a:pPr algn="ctr"/>
                      <a:r>
                        <a:rPr lang="zh-TW" altLang="en-US" sz="1400" b="1" dirty="0">
                          <a:latin typeface="Microsoft JhengHei" charset="-120"/>
                          <a:ea typeface="Microsoft JhengHei" charset="-120"/>
                          <a:cs typeface="Microsoft JhengHei" charset="-120"/>
                        </a:rPr>
                        <a:t>貴州茅台</a:t>
                      </a:r>
                      <a:endParaRPr lang="en-HK" sz="1400" b="1" dirty="0">
                        <a:latin typeface="Microsoft JhengHei" charset="-120"/>
                        <a:ea typeface="Microsoft JhengHei" charset="-120"/>
                        <a:cs typeface="Microsoft JhengHei" charset="-120"/>
                      </a:endParaRPr>
                    </a:p>
                  </a:txBody>
                  <a:tcPr/>
                </a:tc>
                <a:tc>
                  <a:txBody>
                    <a:bodyPr/>
                    <a:lstStyle/>
                    <a:p>
                      <a:pPr algn="ctr"/>
                      <a:r>
                        <a:rPr lang="zh-TW" altLang="en-US" sz="1400" b="1" dirty="0">
                          <a:latin typeface="Microsoft JhengHei" charset="-120"/>
                          <a:ea typeface="Microsoft JhengHei" charset="-120"/>
                          <a:cs typeface="Microsoft JhengHei" charset="-120"/>
                        </a:rPr>
                        <a:t>食品飲料</a:t>
                      </a:r>
                      <a:endParaRPr lang="en-HK" sz="1400" b="1"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1144345105"/>
                  </a:ext>
                </a:extLst>
              </a:tr>
              <a:tr h="456713">
                <a:tc>
                  <a:txBody>
                    <a:bodyPr/>
                    <a:lstStyle/>
                    <a:p>
                      <a:r>
                        <a:rPr lang="en-US" altLang="zh-TW" sz="1400" b="1" dirty="0">
                          <a:latin typeface="Microsoft JhengHei" charset="-120"/>
                          <a:ea typeface="Microsoft JhengHei" charset="-120"/>
                          <a:cs typeface="Microsoft JhengHei" charset="-120"/>
                        </a:rPr>
                        <a:t>000725.SZ</a:t>
                      </a:r>
                      <a:endParaRPr lang="en-HK" sz="1400" b="1" dirty="0">
                        <a:latin typeface="Microsoft JhengHei" charset="-120"/>
                        <a:ea typeface="Microsoft JhengHei" charset="-120"/>
                        <a:cs typeface="Microsoft JhengHei" charset="-120"/>
                      </a:endParaRPr>
                    </a:p>
                  </a:txBody>
                  <a:tcPr/>
                </a:tc>
                <a:tc>
                  <a:txBody>
                    <a:bodyPr/>
                    <a:lstStyle/>
                    <a:p>
                      <a:pPr algn="ctr"/>
                      <a:r>
                        <a:rPr lang="zh-TW" altLang="en-US" sz="1400" b="1" dirty="0">
                          <a:latin typeface="Microsoft JhengHei" charset="-120"/>
                          <a:ea typeface="Microsoft JhengHei" charset="-120"/>
                          <a:cs typeface="Microsoft JhengHei" charset="-120"/>
                        </a:rPr>
                        <a:t>京東方</a:t>
                      </a:r>
                      <a:r>
                        <a:rPr lang="en-US" altLang="zh-TW" sz="1400" b="1" dirty="0">
                          <a:latin typeface="Microsoft JhengHei" charset="-120"/>
                          <a:ea typeface="Microsoft JhengHei" charset="-120"/>
                          <a:cs typeface="Microsoft JhengHei" charset="-120"/>
                        </a:rPr>
                        <a:t>A</a:t>
                      </a:r>
                      <a:endParaRPr lang="en-HK" sz="1400" b="1" dirty="0">
                        <a:latin typeface="Microsoft JhengHei" charset="-120"/>
                        <a:ea typeface="Microsoft JhengHei" charset="-120"/>
                        <a:cs typeface="Microsoft JhengHei" charset="-120"/>
                      </a:endParaRPr>
                    </a:p>
                  </a:txBody>
                  <a:tcPr/>
                </a:tc>
                <a:tc>
                  <a:txBody>
                    <a:bodyPr/>
                    <a:lstStyle/>
                    <a:p>
                      <a:pPr algn="ctr"/>
                      <a:r>
                        <a:rPr lang="zh-TW" altLang="en-US" sz="1400" b="1" dirty="0">
                          <a:latin typeface="Microsoft JhengHei" charset="-120"/>
                          <a:ea typeface="Microsoft JhengHei" charset="-120"/>
                          <a:cs typeface="Microsoft JhengHei" charset="-120"/>
                        </a:rPr>
                        <a:t>電子元器件</a:t>
                      </a:r>
                      <a:endParaRPr lang="en-HK" sz="1400" b="1"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2864579237"/>
                  </a:ext>
                </a:extLst>
              </a:tr>
              <a:tr h="456713">
                <a:tc>
                  <a:txBody>
                    <a:bodyPr/>
                    <a:lstStyle/>
                    <a:p>
                      <a:r>
                        <a:rPr lang="en-US" altLang="zh-TW" sz="1400" b="1" dirty="0">
                          <a:latin typeface="Microsoft JhengHei" charset="-120"/>
                          <a:ea typeface="Microsoft JhengHei" charset="-120"/>
                          <a:cs typeface="Microsoft JhengHei" charset="-120"/>
                        </a:rPr>
                        <a:t>600309.SH</a:t>
                      </a:r>
                      <a:endParaRPr lang="en-HK" sz="1400" b="1" dirty="0">
                        <a:latin typeface="Microsoft JhengHei" charset="-120"/>
                        <a:ea typeface="Microsoft JhengHei" charset="-120"/>
                        <a:cs typeface="Microsoft JhengHei" charset="-120"/>
                      </a:endParaRPr>
                    </a:p>
                  </a:txBody>
                  <a:tcPr/>
                </a:tc>
                <a:tc>
                  <a:txBody>
                    <a:bodyPr/>
                    <a:lstStyle/>
                    <a:p>
                      <a:pPr algn="ctr"/>
                      <a:r>
                        <a:rPr lang="zh-TW" altLang="en-US" sz="1400" b="1" dirty="0">
                          <a:latin typeface="Microsoft JhengHei" charset="-120"/>
                          <a:ea typeface="Microsoft JhengHei" charset="-120"/>
                          <a:cs typeface="Microsoft JhengHei" charset="-120"/>
                        </a:rPr>
                        <a:t>萬華化學</a:t>
                      </a:r>
                      <a:endParaRPr lang="en-HK" sz="1400" b="1" dirty="0">
                        <a:latin typeface="Microsoft JhengHei" charset="-120"/>
                        <a:ea typeface="Microsoft JhengHei" charset="-120"/>
                        <a:cs typeface="Microsoft JhengHei" charset="-120"/>
                      </a:endParaRPr>
                    </a:p>
                  </a:txBody>
                  <a:tcPr/>
                </a:tc>
                <a:tc>
                  <a:txBody>
                    <a:bodyPr/>
                    <a:lstStyle/>
                    <a:p>
                      <a:pPr algn="ctr"/>
                      <a:r>
                        <a:rPr lang="zh-TW" altLang="en-US" sz="1400" b="1" dirty="0">
                          <a:latin typeface="Microsoft JhengHei" charset="-120"/>
                          <a:ea typeface="Microsoft JhengHei" charset="-120"/>
                          <a:cs typeface="Microsoft JhengHei" charset="-120"/>
                        </a:rPr>
                        <a:t>基础化工</a:t>
                      </a:r>
                      <a:endParaRPr lang="en-HK" sz="1400" b="1"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2670212020"/>
                  </a:ext>
                </a:extLst>
              </a:tr>
              <a:tr h="456713">
                <a:tc>
                  <a:txBody>
                    <a:bodyPr/>
                    <a:lstStyle/>
                    <a:p>
                      <a:r>
                        <a:rPr lang="en-US" altLang="zh-TW" sz="1400" b="1" dirty="0">
                          <a:latin typeface="Microsoft JhengHei" charset="-120"/>
                          <a:ea typeface="Microsoft JhengHei" charset="-120"/>
                          <a:cs typeface="Microsoft JhengHei" charset="-120"/>
                        </a:rPr>
                        <a:t>002241.SZ</a:t>
                      </a:r>
                      <a:endParaRPr lang="en-HK" sz="1400" b="1" dirty="0">
                        <a:latin typeface="Microsoft JhengHei" charset="-120"/>
                        <a:ea typeface="Microsoft JhengHei" charset="-120"/>
                        <a:cs typeface="Microsoft JhengHei" charset="-120"/>
                      </a:endParaRPr>
                    </a:p>
                  </a:txBody>
                  <a:tcPr/>
                </a:tc>
                <a:tc>
                  <a:txBody>
                    <a:bodyPr/>
                    <a:lstStyle/>
                    <a:p>
                      <a:pPr algn="ctr"/>
                      <a:r>
                        <a:rPr lang="zh-TW" altLang="en-US" sz="1400" b="1" dirty="0">
                          <a:latin typeface="Microsoft JhengHei" charset="-120"/>
                          <a:ea typeface="Microsoft JhengHei" charset="-120"/>
                          <a:cs typeface="Microsoft JhengHei" charset="-120"/>
                        </a:rPr>
                        <a:t>歌爾股份</a:t>
                      </a:r>
                      <a:endParaRPr lang="en-HK" sz="1400" b="1" dirty="0">
                        <a:latin typeface="Microsoft JhengHei" charset="-120"/>
                        <a:ea typeface="Microsoft JhengHei" charset="-120"/>
                        <a:cs typeface="Microsoft JhengHei" charset="-120"/>
                      </a:endParaRPr>
                    </a:p>
                  </a:txBody>
                  <a:tcPr/>
                </a:tc>
                <a:tc>
                  <a:txBody>
                    <a:bodyPr/>
                    <a:lstStyle/>
                    <a:p>
                      <a:pPr algn="ctr"/>
                      <a:r>
                        <a:rPr lang="zh-TW" altLang="en-US" sz="1400" b="1" dirty="0">
                          <a:latin typeface="Microsoft JhengHei" charset="-120"/>
                          <a:ea typeface="Microsoft JhengHei" charset="-120"/>
                          <a:cs typeface="Microsoft JhengHei" charset="-120"/>
                        </a:rPr>
                        <a:t>電子元器件</a:t>
                      </a:r>
                      <a:endParaRPr lang="en-HK" sz="1400" b="1"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2631560388"/>
                  </a:ext>
                </a:extLst>
              </a:tr>
              <a:tr h="456713">
                <a:tc>
                  <a:txBody>
                    <a:bodyPr/>
                    <a:lstStyle/>
                    <a:p>
                      <a:r>
                        <a:rPr lang="en-US" altLang="zh-TW" sz="1400" b="1" dirty="0">
                          <a:latin typeface="Microsoft JhengHei" charset="-120"/>
                          <a:ea typeface="Microsoft JhengHei" charset="-120"/>
                          <a:cs typeface="Microsoft JhengHei" charset="-120"/>
                        </a:rPr>
                        <a:t>002202.SZ</a:t>
                      </a:r>
                      <a:endParaRPr lang="en-HK" sz="1400" b="1" dirty="0">
                        <a:latin typeface="Microsoft JhengHei" charset="-120"/>
                        <a:ea typeface="Microsoft JhengHei" charset="-120"/>
                        <a:cs typeface="Microsoft JhengHei" charset="-120"/>
                      </a:endParaRPr>
                    </a:p>
                  </a:txBody>
                  <a:tcPr/>
                </a:tc>
                <a:tc>
                  <a:txBody>
                    <a:bodyPr/>
                    <a:lstStyle/>
                    <a:p>
                      <a:pPr algn="ctr"/>
                      <a:r>
                        <a:rPr lang="zh-TW" altLang="en-US" sz="1400" b="1" dirty="0">
                          <a:latin typeface="Microsoft JhengHei" charset="-120"/>
                          <a:ea typeface="Microsoft JhengHei" charset="-120"/>
                          <a:cs typeface="Microsoft JhengHei" charset="-120"/>
                        </a:rPr>
                        <a:t>金鳳科技</a:t>
                      </a:r>
                      <a:endParaRPr lang="en-HK" sz="1400" b="1" dirty="0">
                        <a:latin typeface="Microsoft JhengHei" charset="-120"/>
                        <a:ea typeface="Microsoft JhengHei" charset="-120"/>
                        <a:cs typeface="Microsoft JhengHei" charset="-120"/>
                      </a:endParaRPr>
                    </a:p>
                  </a:txBody>
                  <a:tcPr/>
                </a:tc>
                <a:tc>
                  <a:txBody>
                    <a:bodyPr/>
                    <a:lstStyle/>
                    <a:p>
                      <a:pPr algn="ctr"/>
                      <a:r>
                        <a:rPr lang="zh-TW" altLang="en-US" sz="1400" b="1" dirty="0">
                          <a:latin typeface="Microsoft JhengHei" charset="-120"/>
                          <a:ea typeface="Microsoft JhengHei" charset="-120"/>
                          <a:cs typeface="Microsoft JhengHei" charset="-120"/>
                        </a:rPr>
                        <a:t>電力設備</a:t>
                      </a:r>
                      <a:endParaRPr lang="en-HK" sz="1400" b="1"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1646004319"/>
                  </a:ext>
                </a:extLst>
              </a:tr>
              <a:tr h="456713">
                <a:tc>
                  <a:txBody>
                    <a:bodyPr/>
                    <a:lstStyle/>
                    <a:p>
                      <a:r>
                        <a:rPr lang="en-US" altLang="zh-TW" sz="1400" b="1" dirty="0">
                          <a:latin typeface="Microsoft JhengHei" charset="-120"/>
                          <a:ea typeface="Microsoft JhengHei" charset="-120"/>
                          <a:cs typeface="Microsoft JhengHei" charset="-120"/>
                        </a:rPr>
                        <a:t>000559.SZ</a:t>
                      </a:r>
                      <a:endParaRPr lang="en-HK" sz="1400" b="1" dirty="0">
                        <a:latin typeface="Microsoft JhengHei" charset="-120"/>
                        <a:ea typeface="Microsoft JhengHei" charset="-120"/>
                        <a:cs typeface="Microsoft JhengHei" charset="-120"/>
                      </a:endParaRPr>
                    </a:p>
                  </a:txBody>
                  <a:tcPr/>
                </a:tc>
                <a:tc>
                  <a:txBody>
                    <a:bodyPr/>
                    <a:lstStyle/>
                    <a:p>
                      <a:pPr algn="ctr"/>
                      <a:r>
                        <a:rPr lang="zh-TW" altLang="en-US" sz="1400" b="1" dirty="0">
                          <a:latin typeface="Microsoft JhengHei" charset="-120"/>
                          <a:ea typeface="Microsoft JhengHei" charset="-120"/>
                          <a:cs typeface="Microsoft JhengHei" charset="-120"/>
                        </a:rPr>
                        <a:t>萬向錢潮</a:t>
                      </a:r>
                      <a:endParaRPr lang="en-HK" sz="1400" b="1" dirty="0">
                        <a:latin typeface="Microsoft JhengHei" charset="-120"/>
                        <a:ea typeface="Microsoft JhengHei" charset="-120"/>
                        <a:cs typeface="Microsoft JhengHei" charset="-120"/>
                      </a:endParaRPr>
                    </a:p>
                  </a:txBody>
                  <a:tcPr/>
                </a:tc>
                <a:tc>
                  <a:txBody>
                    <a:bodyPr/>
                    <a:lstStyle/>
                    <a:p>
                      <a:pPr algn="ctr"/>
                      <a:r>
                        <a:rPr lang="zh-TW" altLang="en-US" sz="1400" b="1" dirty="0">
                          <a:latin typeface="Microsoft JhengHei" charset="-120"/>
                          <a:ea typeface="Microsoft JhengHei" charset="-120"/>
                          <a:cs typeface="Microsoft JhengHei" charset="-120"/>
                        </a:rPr>
                        <a:t>汽車</a:t>
                      </a:r>
                      <a:endParaRPr lang="en-HK" sz="1400" b="1"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1211674829"/>
                  </a:ext>
                </a:extLst>
              </a:tr>
              <a:tr h="456713">
                <a:tc>
                  <a:txBody>
                    <a:bodyPr/>
                    <a:lstStyle/>
                    <a:p>
                      <a:r>
                        <a:rPr lang="en-US" altLang="zh-TW" sz="1400" b="1" dirty="0">
                          <a:latin typeface="Microsoft JhengHei" charset="-120"/>
                          <a:ea typeface="Microsoft JhengHei" charset="-120"/>
                          <a:cs typeface="Microsoft JhengHei" charset="-120"/>
                        </a:rPr>
                        <a:t>000887.SZ</a:t>
                      </a:r>
                      <a:endParaRPr lang="en-HK" sz="1400" b="1" dirty="0">
                        <a:latin typeface="Microsoft JhengHei" charset="-120"/>
                        <a:ea typeface="Microsoft JhengHei" charset="-120"/>
                        <a:cs typeface="Microsoft JhengHei" charset="-120"/>
                      </a:endParaRPr>
                    </a:p>
                  </a:txBody>
                  <a:tcPr/>
                </a:tc>
                <a:tc>
                  <a:txBody>
                    <a:bodyPr/>
                    <a:lstStyle/>
                    <a:p>
                      <a:pPr algn="ctr"/>
                      <a:r>
                        <a:rPr lang="zh-TW" altLang="en-US" sz="1400" b="1" dirty="0">
                          <a:latin typeface="Microsoft JhengHei" charset="-120"/>
                          <a:ea typeface="Microsoft JhengHei" charset="-120"/>
                          <a:cs typeface="Microsoft JhengHei" charset="-120"/>
                        </a:rPr>
                        <a:t>中鼎股份</a:t>
                      </a:r>
                      <a:endParaRPr lang="en-HK" sz="1400" b="1" dirty="0">
                        <a:latin typeface="Microsoft JhengHei" charset="-120"/>
                        <a:ea typeface="Microsoft JhengHei" charset="-120"/>
                        <a:cs typeface="Microsoft JhengHei" charset="-120"/>
                      </a:endParaRPr>
                    </a:p>
                  </a:txBody>
                  <a:tcPr/>
                </a:tc>
                <a:tc>
                  <a:txBody>
                    <a:bodyPr/>
                    <a:lstStyle/>
                    <a:p>
                      <a:pPr algn="ctr"/>
                      <a:r>
                        <a:rPr lang="zh-TW" altLang="en-US" sz="1400" b="1" dirty="0">
                          <a:latin typeface="Microsoft JhengHei" charset="-120"/>
                          <a:ea typeface="Microsoft JhengHei" charset="-120"/>
                          <a:cs typeface="Microsoft JhengHei" charset="-120"/>
                        </a:rPr>
                        <a:t>汽車</a:t>
                      </a:r>
                      <a:endParaRPr lang="en-HK" sz="1400" b="1"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861690675"/>
                  </a:ext>
                </a:extLst>
              </a:tr>
              <a:tr h="456713">
                <a:tc>
                  <a:txBody>
                    <a:bodyPr/>
                    <a:lstStyle/>
                    <a:p>
                      <a:r>
                        <a:rPr lang="en-US" altLang="zh-TW" sz="1400" b="1" dirty="0">
                          <a:latin typeface="Microsoft JhengHei" charset="-120"/>
                          <a:ea typeface="Microsoft JhengHei" charset="-120"/>
                          <a:cs typeface="Microsoft JhengHei" charset="-120"/>
                        </a:rPr>
                        <a:t>300408.SZ</a:t>
                      </a:r>
                      <a:endParaRPr lang="en-HK" sz="1400" b="1" dirty="0">
                        <a:latin typeface="Microsoft JhengHei" charset="-120"/>
                        <a:ea typeface="Microsoft JhengHei" charset="-120"/>
                        <a:cs typeface="Microsoft JhengHei" charset="-120"/>
                      </a:endParaRPr>
                    </a:p>
                  </a:txBody>
                  <a:tcPr/>
                </a:tc>
                <a:tc>
                  <a:txBody>
                    <a:bodyPr/>
                    <a:lstStyle/>
                    <a:p>
                      <a:pPr algn="ctr"/>
                      <a:r>
                        <a:rPr lang="zh-TW" altLang="en-US" sz="1400" b="1" dirty="0">
                          <a:latin typeface="Microsoft JhengHei" charset="-120"/>
                          <a:ea typeface="Microsoft JhengHei" charset="-120"/>
                          <a:cs typeface="Microsoft JhengHei" charset="-120"/>
                        </a:rPr>
                        <a:t>三環集團</a:t>
                      </a:r>
                      <a:endParaRPr lang="en-HK" sz="1400" b="1" dirty="0">
                        <a:latin typeface="Microsoft JhengHei" charset="-120"/>
                        <a:ea typeface="Microsoft JhengHei" charset="-120"/>
                        <a:cs typeface="Microsoft JhengHei" charset="-120"/>
                      </a:endParaRPr>
                    </a:p>
                  </a:txBody>
                  <a:tcPr/>
                </a:tc>
                <a:tc>
                  <a:txBody>
                    <a:bodyPr/>
                    <a:lstStyle/>
                    <a:p>
                      <a:pPr algn="ctr"/>
                      <a:r>
                        <a:rPr lang="zh-TW" altLang="en-US" sz="1400" b="1" dirty="0">
                          <a:latin typeface="Microsoft JhengHei" charset="-120"/>
                          <a:ea typeface="Microsoft JhengHei" charset="-120"/>
                          <a:cs typeface="Microsoft JhengHei" charset="-120"/>
                        </a:rPr>
                        <a:t>電子元器件</a:t>
                      </a:r>
                      <a:endParaRPr lang="en-HK" sz="1400" b="1"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1980149612"/>
                  </a:ext>
                </a:extLst>
              </a:tr>
              <a:tr h="456713">
                <a:tc>
                  <a:txBody>
                    <a:bodyPr/>
                    <a:lstStyle/>
                    <a:p>
                      <a:r>
                        <a:rPr lang="en-US" altLang="zh-TW" sz="1400" b="1" dirty="0">
                          <a:latin typeface="Microsoft JhengHei" charset="-120"/>
                          <a:ea typeface="Microsoft JhengHei" charset="-120"/>
                          <a:cs typeface="Microsoft JhengHei" charset="-120"/>
                        </a:rPr>
                        <a:t>601012.SH</a:t>
                      </a:r>
                      <a:endParaRPr lang="en-HK" sz="1400" b="1" dirty="0">
                        <a:latin typeface="Microsoft JhengHei" charset="-120"/>
                        <a:ea typeface="Microsoft JhengHei" charset="-120"/>
                        <a:cs typeface="Microsoft JhengHei" charset="-120"/>
                      </a:endParaRPr>
                    </a:p>
                  </a:txBody>
                  <a:tcPr/>
                </a:tc>
                <a:tc>
                  <a:txBody>
                    <a:bodyPr/>
                    <a:lstStyle/>
                    <a:p>
                      <a:pPr algn="ctr"/>
                      <a:r>
                        <a:rPr lang="zh-TW" altLang="en-US" sz="1400" b="1" dirty="0">
                          <a:latin typeface="Microsoft JhengHei" charset="-120"/>
                          <a:ea typeface="Microsoft JhengHei" charset="-120"/>
                          <a:cs typeface="Microsoft JhengHei" charset="-120"/>
                        </a:rPr>
                        <a:t>隆基股份</a:t>
                      </a:r>
                      <a:endParaRPr lang="en-HK" sz="1400" b="1" dirty="0">
                        <a:latin typeface="Microsoft JhengHei" charset="-120"/>
                        <a:ea typeface="Microsoft JhengHei" charset="-120"/>
                        <a:cs typeface="Microsoft JhengHei" charset="-120"/>
                      </a:endParaRPr>
                    </a:p>
                  </a:txBody>
                  <a:tcPr/>
                </a:tc>
                <a:tc>
                  <a:txBody>
                    <a:bodyPr/>
                    <a:lstStyle/>
                    <a:p>
                      <a:pPr algn="ctr"/>
                      <a:r>
                        <a:rPr lang="zh-TW" altLang="en-US" sz="1400" b="1" dirty="0">
                          <a:latin typeface="Microsoft JhengHei" charset="-120"/>
                          <a:ea typeface="Microsoft JhengHei" charset="-120"/>
                          <a:cs typeface="Microsoft JhengHei" charset="-120"/>
                        </a:rPr>
                        <a:t>電力設備</a:t>
                      </a:r>
                      <a:endParaRPr lang="en-HK" sz="1400" b="1"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4043608510"/>
                  </a:ext>
                </a:extLst>
              </a:tr>
              <a:tr h="456713">
                <a:tc>
                  <a:txBody>
                    <a:bodyPr/>
                    <a:lstStyle/>
                    <a:p>
                      <a:r>
                        <a:rPr lang="en-US" altLang="zh-TW" sz="1400" b="1" dirty="0">
                          <a:latin typeface="Microsoft JhengHei" charset="-120"/>
                          <a:ea typeface="Microsoft JhengHei" charset="-120"/>
                          <a:cs typeface="Microsoft JhengHei" charset="-120"/>
                        </a:rPr>
                        <a:t>000425.SZ</a:t>
                      </a:r>
                      <a:endParaRPr lang="en-HK" sz="1400" b="1" dirty="0">
                        <a:latin typeface="Microsoft JhengHei" charset="-120"/>
                        <a:ea typeface="Microsoft JhengHei" charset="-120"/>
                        <a:cs typeface="Microsoft JhengHei" charset="-120"/>
                      </a:endParaRPr>
                    </a:p>
                  </a:txBody>
                  <a:tcPr/>
                </a:tc>
                <a:tc>
                  <a:txBody>
                    <a:bodyPr/>
                    <a:lstStyle/>
                    <a:p>
                      <a:pPr algn="ctr"/>
                      <a:r>
                        <a:rPr lang="zh-TW" altLang="en-US" sz="1400" b="1" dirty="0">
                          <a:latin typeface="Microsoft JhengHei" charset="-120"/>
                          <a:ea typeface="Microsoft JhengHei" charset="-120"/>
                          <a:cs typeface="Microsoft JhengHei" charset="-120"/>
                        </a:rPr>
                        <a:t>徐工機械</a:t>
                      </a:r>
                      <a:endParaRPr lang="en-HK" sz="1400" b="1" dirty="0">
                        <a:latin typeface="Microsoft JhengHei" charset="-120"/>
                        <a:ea typeface="Microsoft JhengHei" charset="-120"/>
                        <a:cs typeface="Microsoft JhengHei" charset="-120"/>
                      </a:endParaRPr>
                    </a:p>
                  </a:txBody>
                  <a:tcPr/>
                </a:tc>
                <a:tc>
                  <a:txBody>
                    <a:bodyPr/>
                    <a:lstStyle/>
                    <a:p>
                      <a:pPr algn="ctr"/>
                      <a:r>
                        <a:rPr lang="zh-TW" altLang="en-US" sz="1400" b="1" dirty="0">
                          <a:latin typeface="Microsoft JhengHei" charset="-120"/>
                          <a:ea typeface="Microsoft JhengHei" charset="-120"/>
                          <a:cs typeface="Microsoft JhengHei" charset="-120"/>
                        </a:rPr>
                        <a:t>機械</a:t>
                      </a:r>
                      <a:endParaRPr lang="en-HK" sz="1400" b="1"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779307349"/>
                  </a:ext>
                </a:extLst>
              </a:tr>
            </a:tbl>
          </a:graphicData>
        </a:graphic>
      </p:graphicFrame>
      <p:sp>
        <p:nvSpPr>
          <p:cNvPr id="6" name="Title 1">
            <a:extLst>
              <a:ext uri="{FF2B5EF4-FFF2-40B4-BE49-F238E27FC236}">
                <a16:creationId xmlns:a16="http://schemas.microsoft.com/office/drawing/2014/main" id="{CD73C078-CD63-4364-AEF3-87F93E4EB232}"/>
              </a:ext>
            </a:extLst>
          </p:cNvPr>
          <p:cNvSpPr txBox="1">
            <a:spLocks/>
          </p:cNvSpPr>
          <p:nvPr/>
        </p:nvSpPr>
        <p:spPr>
          <a:xfrm>
            <a:off x="-3751052" y="162743"/>
            <a:ext cx="10515600" cy="1325563"/>
          </a:xfrm>
          <a:prstGeom prst="rect">
            <a:avLst/>
          </a:prstGeom>
        </p:spPr>
        <p:txBody>
          <a:bodyPr>
            <a:normAutofit/>
          </a:bodyPr>
          <a:lst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a:lstStyle>
          <a:p>
            <a:r>
              <a:rPr lang="en-HK" sz="2400" b="1">
                <a:solidFill>
                  <a:schemeClr val="tx2"/>
                </a:solidFill>
                <a:latin typeface="Century Gothic" charset="0"/>
                <a:ea typeface="Century Gothic" charset="0"/>
                <a:cs typeface="Century Gothic" charset="0"/>
              </a:rPr>
              <a:t>Sample of China Hidden Champions</a:t>
            </a:r>
            <a:endParaRPr lang="en-HK" sz="2400" b="1" dirty="0">
              <a:solidFill>
                <a:schemeClr val="tx2"/>
              </a:solidFill>
              <a:latin typeface="Century Gothic" charset="0"/>
              <a:ea typeface="Century Gothic" charset="0"/>
              <a:cs typeface="Century Gothic" charset="0"/>
            </a:endParaRPr>
          </a:p>
        </p:txBody>
      </p:sp>
      <p:pic>
        <p:nvPicPr>
          <p:cNvPr id="7" name="Picture 6"/>
          <p:cNvPicPr>
            <a:picLocks noChangeAspect="1"/>
          </p:cNvPicPr>
          <p:nvPr/>
        </p:nvPicPr>
        <p:blipFill rotWithShape="1">
          <a:blip r:embed="rId2">
            <a:clrChange>
              <a:clrFrom>
                <a:srgbClr val="FFFFFF"/>
              </a:clrFrom>
              <a:clrTo>
                <a:srgbClr val="FFFFFF">
                  <a:alpha val="0"/>
                </a:srgbClr>
              </a:clrTo>
            </a:clrChange>
          </a:blip>
          <a:srcRect l="3263" t="4913" b="13450"/>
          <a:stretch/>
        </p:blipFill>
        <p:spPr>
          <a:xfrm>
            <a:off x="5344858" y="783173"/>
            <a:ext cx="857589" cy="781629"/>
          </a:xfrm>
          <a:prstGeom prst="rect">
            <a:avLst/>
          </a:prstGeom>
        </p:spPr>
      </p:pic>
      <p:pic>
        <p:nvPicPr>
          <p:cNvPr id="8" name="Picture 7"/>
          <p:cNvPicPr>
            <a:picLocks noChangeAspect="1"/>
          </p:cNvPicPr>
          <p:nvPr/>
        </p:nvPicPr>
        <p:blipFill rotWithShape="1">
          <a:blip r:embed="rId2">
            <a:clrChange>
              <a:clrFrom>
                <a:srgbClr val="FFFFFF"/>
              </a:clrFrom>
              <a:clrTo>
                <a:srgbClr val="FFFFFF">
                  <a:alpha val="0"/>
                </a:srgbClr>
              </a:clrTo>
            </a:clrChange>
          </a:blip>
          <a:srcRect l="3263" t="4913" b="13450"/>
          <a:stretch/>
        </p:blipFill>
        <p:spPr>
          <a:xfrm>
            <a:off x="10582980" y="706677"/>
            <a:ext cx="882990" cy="804780"/>
          </a:xfrm>
          <a:prstGeom prst="rect">
            <a:avLst/>
          </a:prstGeom>
        </p:spPr>
      </p:pic>
      <p:pic>
        <p:nvPicPr>
          <p:cNvPr id="11" name="圖片 18">
            <a:extLst>
              <a:ext uri="{FF2B5EF4-FFF2-40B4-BE49-F238E27FC236}">
                <a16:creationId xmlns:a16="http://schemas.microsoft.com/office/drawing/2014/main" id="{BC5E8C4B-F7F9-4861-AE4D-197426777435}"/>
              </a:ext>
            </a:extLst>
          </p:cNvPr>
          <p:cNvPicPr>
            <a:picLocks noChangeAspect="1"/>
          </p:cNvPicPr>
          <p:nvPr/>
        </p:nvPicPr>
        <p:blipFill>
          <a:blip r:embed="rId3"/>
          <a:stretch>
            <a:fillRect/>
          </a:stretch>
        </p:blipFill>
        <p:spPr>
          <a:xfrm>
            <a:off x="11522044" y="7018"/>
            <a:ext cx="583433" cy="583532"/>
          </a:xfrm>
          <a:prstGeom prst="rect">
            <a:avLst/>
          </a:prstGeom>
        </p:spPr>
      </p:pic>
    </p:spTree>
    <p:extLst>
      <p:ext uri="{BB962C8B-B14F-4D97-AF65-F5344CB8AC3E}">
        <p14:creationId xmlns:p14="http://schemas.microsoft.com/office/powerpoint/2010/main" val="354257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7958" y="241982"/>
            <a:ext cx="9910118" cy="769441"/>
          </a:xfrm>
          <a:prstGeom prst="rect">
            <a:avLst/>
          </a:prstGeom>
        </p:spPr>
        <p:txBody>
          <a:bodyPr wrap="square">
            <a:spAutoFit/>
          </a:bodyPr>
          <a:lstStyle/>
          <a:p>
            <a:r>
              <a:rPr lang="zh-TW" altLang="en-US" sz="4400" b="1" dirty="0">
                <a:solidFill>
                  <a:srgbClr val="FFFF00"/>
                </a:solidFill>
                <a:latin typeface="Microsoft JhengHei" charset="-120"/>
                <a:ea typeface="Microsoft JhengHei" charset="-120"/>
                <a:cs typeface="Microsoft JhengHei" charset="-120"/>
              </a:rPr>
              <a:t>中國隱形冠軍之路 </a:t>
            </a:r>
            <a:r>
              <a:rPr lang="en-HK" altLang="zh-TW" sz="4400" b="1" dirty="0">
                <a:solidFill>
                  <a:srgbClr val="FFFF00"/>
                </a:solidFill>
                <a:latin typeface="Microsoft JhengHei" charset="-120"/>
                <a:ea typeface="Microsoft JhengHei" charset="-120"/>
                <a:cs typeface="Microsoft JhengHei" charset="-120"/>
              </a:rPr>
              <a:t>(II)</a:t>
            </a:r>
            <a:endParaRPr lang="en-US" sz="4400" b="1" dirty="0">
              <a:solidFill>
                <a:srgbClr val="FFFF00"/>
              </a:solidFill>
              <a:latin typeface="Microsoft JhengHei" charset="-120"/>
              <a:ea typeface="Microsoft JhengHei" charset="-120"/>
              <a:cs typeface="Microsoft JhengHei" charset="-120"/>
            </a:endParaRPr>
          </a:p>
        </p:txBody>
      </p:sp>
      <p:sp>
        <p:nvSpPr>
          <p:cNvPr id="8" name="Text Placeholder 15">
            <a:extLst>
              <a:ext uri="{FF2B5EF4-FFF2-40B4-BE49-F238E27FC236}">
                <a16:creationId xmlns:a16="http://schemas.microsoft.com/office/drawing/2014/main" id="{16E32270-AB23-44B4-BF1C-A1211B3B34FC}"/>
              </a:ext>
            </a:extLst>
          </p:cNvPr>
          <p:cNvSpPr txBox="1">
            <a:spLocks/>
          </p:cNvSpPr>
          <p:nvPr/>
        </p:nvSpPr>
        <p:spPr>
          <a:xfrm>
            <a:off x="5767192" y="1011423"/>
            <a:ext cx="5622703" cy="823912"/>
          </a:xfrm>
          <a:prstGeom prst="rect">
            <a:avLst/>
          </a:prstGeom>
        </p:spPr>
        <p:txBody>
          <a:bodyPr>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buNone/>
            </a:pPr>
            <a:r>
              <a:rPr lang="zh-TW" altLang="en-US" sz="1400" u="sng" spc="100" dirty="0">
                <a:latin typeface="Microsoft JhengHei" charset="-120"/>
                <a:ea typeface="Microsoft JhengHei" charset="-120"/>
                <a:cs typeface="Microsoft JhengHei" charset="-120"/>
              </a:rPr>
              <a:t>按國內生產總值 </a:t>
            </a:r>
            <a:r>
              <a:rPr lang="en-US" altLang="zh-TW" sz="1400" u="sng" spc="100" dirty="0">
                <a:latin typeface="Microsoft JhengHei" charset="-120"/>
                <a:ea typeface="Microsoft JhengHei" charset="-120"/>
                <a:cs typeface="Microsoft JhengHei" charset="-120"/>
              </a:rPr>
              <a:t>(</a:t>
            </a:r>
            <a:r>
              <a:rPr lang="en-HK" sz="1400" u="sng" spc="100" dirty="0">
                <a:latin typeface="Microsoft JhengHei" charset="-120"/>
                <a:ea typeface="Microsoft JhengHei" charset="-120"/>
                <a:cs typeface="Microsoft JhengHei" charset="-120"/>
              </a:rPr>
              <a:t>Gross Domestic </a:t>
            </a:r>
            <a:r>
              <a:rPr lang="en-HK" sz="1400" u="sng" spc="100" dirty="0" err="1">
                <a:latin typeface="Microsoft JhengHei" charset="-120"/>
                <a:ea typeface="Microsoft JhengHei" charset="-120"/>
                <a:cs typeface="Microsoft JhengHei" charset="-120"/>
              </a:rPr>
              <a:t>Product,GDP</a:t>
            </a:r>
            <a:r>
              <a:rPr lang="en-HK" sz="1400" u="sng" spc="100" dirty="0">
                <a:latin typeface="Microsoft JhengHei" charset="-120"/>
                <a:ea typeface="Microsoft JhengHei" charset="-120"/>
                <a:cs typeface="Microsoft JhengHei" charset="-120"/>
              </a:rPr>
              <a:t>) </a:t>
            </a:r>
            <a:r>
              <a:rPr lang="zh-TW" altLang="en-US" sz="1400" u="sng" spc="100" dirty="0">
                <a:latin typeface="Microsoft JhengHei" charset="-120"/>
                <a:ea typeface="Microsoft JhengHei" charset="-120"/>
                <a:cs typeface="Microsoft JhengHei" charset="-120"/>
              </a:rPr>
              <a:t>列出的國家</a:t>
            </a:r>
            <a:endParaRPr lang="en-HK" sz="1400" u="sng" spc="100" dirty="0">
              <a:latin typeface="Microsoft JhengHei" charset="-120"/>
              <a:ea typeface="Microsoft JhengHei" charset="-120"/>
              <a:cs typeface="Microsoft JhengHei" charset="-120"/>
            </a:endParaRPr>
          </a:p>
        </p:txBody>
      </p:sp>
      <p:graphicFrame>
        <p:nvGraphicFramePr>
          <p:cNvPr id="9" name="Table 14">
            <a:extLst>
              <a:ext uri="{FF2B5EF4-FFF2-40B4-BE49-F238E27FC236}">
                <a16:creationId xmlns:a16="http://schemas.microsoft.com/office/drawing/2014/main" id="{E9355439-E0B9-4D5E-88E4-C062997719DD}"/>
              </a:ext>
            </a:extLst>
          </p:cNvPr>
          <p:cNvGraphicFramePr>
            <a:graphicFrameLocks/>
          </p:cNvGraphicFramePr>
          <p:nvPr>
            <p:extLst>
              <p:ext uri="{D42A27DB-BD31-4B8C-83A1-F6EECF244321}">
                <p14:modId xmlns:p14="http://schemas.microsoft.com/office/powerpoint/2010/main" val="1942389281"/>
              </p:ext>
            </p:extLst>
          </p:nvPr>
        </p:nvGraphicFramePr>
        <p:xfrm>
          <a:off x="5767193" y="1423379"/>
          <a:ext cx="5362968" cy="3295459"/>
        </p:xfrm>
        <a:graphic>
          <a:graphicData uri="http://schemas.openxmlformats.org/drawingml/2006/table">
            <a:tbl>
              <a:tblPr firstRow="1" bandRow="1">
                <a:tableStyleId>{EB344D84-9AFB-497E-A393-DC336BA19D2E}</a:tableStyleId>
              </a:tblPr>
              <a:tblGrid>
                <a:gridCol w="1367031">
                  <a:extLst>
                    <a:ext uri="{9D8B030D-6E8A-4147-A177-3AD203B41FA5}">
                      <a16:colId xmlns:a16="http://schemas.microsoft.com/office/drawing/2014/main" val="3294270660"/>
                    </a:ext>
                  </a:extLst>
                </a:gridCol>
                <a:gridCol w="1314453">
                  <a:extLst>
                    <a:ext uri="{9D8B030D-6E8A-4147-A177-3AD203B41FA5}">
                      <a16:colId xmlns:a16="http://schemas.microsoft.com/office/drawing/2014/main" val="508724201"/>
                    </a:ext>
                  </a:extLst>
                </a:gridCol>
                <a:gridCol w="1340742">
                  <a:extLst>
                    <a:ext uri="{9D8B030D-6E8A-4147-A177-3AD203B41FA5}">
                      <a16:colId xmlns:a16="http://schemas.microsoft.com/office/drawing/2014/main" val="3940414209"/>
                    </a:ext>
                  </a:extLst>
                </a:gridCol>
                <a:gridCol w="1340742">
                  <a:extLst>
                    <a:ext uri="{9D8B030D-6E8A-4147-A177-3AD203B41FA5}">
                      <a16:colId xmlns:a16="http://schemas.microsoft.com/office/drawing/2014/main" val="1501270831"/>
                    </a:ext>
                  </a:extLst>
                </a:gridCol>
              </a:tblGrid>
              <a:tr h="0">
                <a:tc>
                  <a:txBody>
                    <a:bodyPr/>
                    <a:lstStyle/>
                    <a:p>
                      <a:pPr algn="ctr"/>
                      <a:r>
                        <a:rPr lang="en-HK" sz="1400" dirty="0">
                          <a:latin typeface="Century Gothic" charset="0"/>
                          <a:ea typeface="Century Gothic" charset="0"/>
                          <a:cs typeface="Century Gothic" charset="0"/>
                        </a:rPr>
                        <a:t>Country</a:t>
                      </a:r>
                      <a:endParaRPr lang="en-HK" sz="1400" dirty="0">
                        <a:solidFill>
                          <a:schemeClr val="tx1"/>
                        </a:solidFill>
                        <a:latin typeface="Century Gothic" charset="0"/>
                        <a:ea typeface="Century Gothic" charset="0"/>
                        <a:cs typeface="Century Gothic" charset="0"/>
                      </a:endParaRPr>
                    </a:p>
                  </a:txBody>
                  <a:tcPr/>
                </a:tc>
                <a:tc>
                  <a:txBody>
                    <a:bodyPr/>
                    <a:lstStyle/>
                    <a:p>
                      <a:pPr algn="ctr"/>
                      <a:r>
                        <a:rPr lang="en-HK" sz="1400" dirty="0">
                          <a:latin typeface="Century Gothic" charset="0"/>
                          <a:ea typeface="Century Gothic" charset="0"/>
                          <a:cs typeface="Century Gothic" charset="0"/>
                        </a:rPr>
                        <a:t>2000</a:t>
                      </a:r>
                      <a:endParaRPr lang="en-HK" sz="1400" dirty="0">
                        <a:solidFill>
                          <a:schemeClr val="tx1"/>
                        </a:solidFill>
                        <a:latin typeface="Century Gothic" charset="0"/>
                        <a:ea typeface="Century Gothic" charset="0"/>
                        <a:cs typeface="Century Gothic" charset="0"/>
                      </a:endParaRPr>
                    </a:p>
                  </a:txBody>
                  <a:tcPr/>
                </a:tc>
                <a:tc>
                  <a:txBody>
                    <a:bodyPr/>
                    <a:lstStyle/>
                    <a:p>
                      <a:pPr algn="ctr"/>
                      <a:r>
                        <a:rPr lang="en-HK" sz="1400" dirty="0">
                          <a:latin typeface="Century Gothic" charset="0"/>
                          <a:ea typeface="Century Gothic" charset="0"/>
                          <a:cs typeface="Century Gothic" charset="0"/>
                        </a:rPr>
                        <a:t>2010</a:t>
                      </a:r>
                      <a:endParaRPr lang="en-HK" sz="1400" dirty="0">
                        <a:solidFill>
                          <a:schemeClr val="tx1"/>
                        </a:solidFill>
                        <a:latin typeface="Century Gothic" charset="0"/>
                        <a:ea typeface="Century Gothic" charset="0"/>
                        <a:cs typeface="Century Gothic" charset="0"/>
                      </a:endParaRPr>
                    </a:p>
                  </a:txBody>
                  <a:tcPr/>
                </a:tc>
                <a:tc>
                  <a:txBody>
                    <a:bodyPr/>
                    <a:lstStyle/>
                    <a:p>
                      <a:pPr algn="ctr"/>
                      <a:r>
                        <a:rPr lang="en-HK" sz="1400" dirty="0">
                          <a:latin typeface="Century Gothic" charset="0"/>
                          <a:ea typeface="Century Gothic" charset="0"/>
                          <a:cs typeface="Century Gothic" charset="0"/>
                        </a:rPr>
                        <a:t>2019</a:t>
                      </a:r>
                      <a:endParaRPr lang="en-HK" sz="1400" dirty="0">
                        <a:solidFill>
                          <a:schemeClr val="tx1"/>
                        </a:solidFill>
                        <a:latin typeface="Century Gothic" charset="0"/>
                        <a:ea typeface="Century Gothic" charset="0"/>
                        <a:cs typeface="Century Gothic" charset="0"/>
                      </a:endParaRPr>
                    </a:p>
                  </a:txBody>
                  <a:tcPr/>
                </a:tc>
                <a:extLst>
                  <a:ext uri="{0D108BD9-81ED-4DB2-BD59-A6C34878D82A}">
                    <a16:rowId xmlns:a16="http://schemas.microsoft.com/office/drawing/2014/main" val="2161447351"/>
                  </a:ext>
                </a:extLst>
              </a:tr>
              <a:tr h="427237">
                <a:tc>
                  <a:txBody>
                    <a:bodyPr/>
                    <a:lstStyle/>
                    <a:p>
                      <a:pPr marL="72000"/>
                      <a:r>
                        <a:rPr lang="en-HK" sz="1400" dirty="0">
                          <a:latin typeface="Century Gothic" charset="0"/>
                          <a:ea typeface="Century Gothic" charset="0"/>
                          <a:cs typeface="Century Gothic" charset="0"/>
                        </a:rPr>
                        <a:t>USA</a:t>
                      </a:r>
                    </a:p>
                  </a:txBody>
                  <a:tcPr/>
                </a:tc>
                <a:tc>
                  <a:txBody>
                    <a:bodyPr/>
                    <a:lstStyle/>
                    <a:p>
                      <a:pPr algn="ctr"/>
                      <a:r>
                        <a:rPr lang="en-HK" sz="1400" dirty="0">
                          <a:latin typeface="Century Gothic" charset="0"/>
                          <a:ea typeface="Century Gothic" charset="0"/>
                          <a:cs typeface="Century Gothic" charset="0"/>
                        </a:rPr>
                        <a:t>10,252</a:t>
                      </a:r>
                    </a:p>
                  </a:txBody>
                  <a:tcPr/>
                </a:tc>
                <a:tc>
                  <a:txBody>
                    <a:bodyPr/>
                    <a:lstStyle/>
                    <a:p>
                      <a:pPr algn="ctr"/>
                      <a:r>
                        <a:rPr lang="en-HK" sz="1400" dirty="0">
                          <a:latin typeface="Century Gothic" charset="0"/>
                          <a:ea typeface="Century Gothic" charset="0"/>
                          <a:cs typeface="Century Gothic" charset="0"/>
                        </a:rPr>
                        <a:t>14,992</a:t>
                      </a:r>
                    </a:p>
                  </a:txBody>
                  <a:tcPr/>
                </a:tc>
                <a:tc>
                  <a:txBody>
                    <a:bodyPr/>
                    <a:lstStyle/>
                    <a:p>
                      <a:pPr algn="ctr"/>
                      <a:r>
                        <a:rPr lang="en-HK" sz="1400" dirty="0">
                          <a:latin typeface="Century Gothic" charset="0"/>
                          <a:ea typeface="Century Gothic" charset="0"/>
                          <a:cs typeface="Century Gothic" charset="0"/>
                        </a:rPr>
                        <a:t>21,344</a:t>
                      </a:r>
                    </a:p>
                  </a:txBody>
                  <a:tcPr/>
                </a:tc>
                <a:extLst>
                  <a:ext uri="{0D108BD9-81ED-4DB2-BD59-A6C34878D82A}">
                    <a16:rowId xmlns:a16="http://schemas.microsoft.com/office/drawing/2014/main" val="1175767287"/>
                  </a:ext>
                </a:extLst>
              </a:tr>
              <a:tr h="427237">
                <a:tc>
                  <a:txBody>
                    <a:bodyPr/>
                    <a:lstStyle/>
                    <a:p>
                      <a:pPr marL="72000"/>
                      <a:r>
                        <a:rPr lang="en-HK" sz="1400" b="1" dirty="0">
                          <a:latin typeface="Century Gothic" charset="0"/>
                          <a:ea typeface="Century Gothic" charset="0"/>
                          <a:cs typeface="Century Gothic" charset="0"/>
                        </a:rPr>
                        <a:t>China</a:t>
                      </a:r>
                    </a:p>
                  </a:txBody>
                  <a:tcPr/>
                </a:tc>
                <a:tc>
                  <a:txBody>
                    <a:bodyPr/>
                    <a:lstStyle/>
                    <a:p>
                      <a:pPr algn="ctr"/>
                      <a:r>
                        <a:rPr lang="en-HK" sz="1400" b="1" dirty="0">
                          <a:solidFill>
                            <a:srgbClr val="FF0000"/>
                          </a:solidFill>
                          <a:latin typeface="Century Gothic" charset="0"/>
                          <a:ea typeface="Century Gothic" charset="0"/>
                          <a:cs typeface="Century Gothic" charset="0"/>
                        </a:rPr>
                        <a:t>1,215</a:t>
                      </a:r>
                    </a:p>
                  </a:txBody>
                  <a:tcPr/>
                </a:tc>
                <a:tc>
                  <a:txBody>
                    <a:bodyPr/>
                    <a:lstStyle/>
                    <a:p>
                      <a:pPr algn="ctr"/>
                      <a:r>
                        <a:rPr lang="en-HK" sz="1400" b="1" dirty="0">
                          <a:solidFill>
                            <a:srgbClr val="FF0000"/>
                          </a:solidFill>
                          <a:latin typeface="Century Gothic" charset="0"/>
                          <a:ea typeface="Century Gothic" charset="0"/>
                          <a:cs typeface="Century Gothic" charset="0"/>
                        </a:rPr>
                        <a:t>6,066</a:t>
                      </a:r>
                    </a:p>
                  </a:txBody>
                  <a:tcPr/>
                </a:tc>
                <a:tc>
                  <a:txBody>
                    <a:bodyPr/>
                    <a:lstStyle/>
                    <a:p>
                      <a:pPr algn="ctr"/>
                      <a:r>
                        <a:rPr lang="en-HK" sz="1400" b="1" dirty="0">
                          <a:solidFill>
                            <a:srgbClr val="FF0000"/>
                          </a:solidFill>
                          <a:latin typeface="Century Gothic" charset="0"/>
                          <a:ea typeface="Century Gothic" charset="0"/>
                          <a:cs typeface="Century Gothic" charset="0"/>
                        </a:rPr>
                        <a:t>14,216</a:t>
                      </a:r>
                    </a:p>
                  </a:txBody>
                  <a:tcPr/>
                </a:tc>
                <a:extLst>
                  <a:ext uri="{0D108BD9-81ED-4DB2-BD59-A6C34878D82A}">
                    <a16:rowId xmlns:a16="http://schemas.microsoft.com/office/drawing/2014/main" val="1910606134"/>
                  </a:ext>
                </a:extLst>
              </a:tr>
              <a:tr h="427237">
                <a:tc>
                  <a:txBody>
                    <a:bodyPr/>
                    <a:lstStyle/>
                    <a:p>
                      <a:pPr marL="72000"/>
                      <a:r>
                        <a:rPr lang="en-HK" sz="1400" dirty="0">
                          <a:latin typeface="Century Gothic" charset="0"/>
                          <a:ea typeface="Century Gothic" charset="0"/>
                          <a:cs typeface="Century Gothic" charset="0"/>
                        </a:rPr>
                        <a:t>Japan</a:t>
                      </a:r>
                    </a:p>
                  </a:txBody>
                  <a:tcPr/>
                </a:tc>
                <a:tc>
                  <a:txBody>
                    <a:bodyPr/>
                    <a:lstStyle/>
                    <a:p>
                      <a:pPr algn="ctr"/>
                      <a:r>
                        <a:rPr lang="en-HK" sz="1400" dirty="0">
                          <a:latin typeface="Century Gothic" charset="0"/>
                          <a:ea typeface="Century Gothic" charset="0"/>
                          <a:cs typeface="Century Gothic" charset="0"/>
                        </a:rPr>
                        <a:t>4,888</a:t>
                      </a:r>
                    </a:p>
                  </a:txBody>
                  <a:tcPr/>
                </a:tc>
                <a:tc>
                  <a:txBody>
                    <a:bodyPr/>
                    <a:lstStyle/>
                    <a:p>
                      <a:pPr algn="ctr"/>
                      <a:r>
                        <a:rPr lang="en-HK" sz="1400" dirty="0">
                          <a:latin typeface="Century Gothic" charset="0"/>
                          <a:ea typeface="Century Gothic" charset="0"/>
                          <a:cs typeface="Century Gothic" charset="0"/>
                        </a:rPr>
                        <a:t>5,700</a:t>
                      </a:r>
                    </a:p>
                  </a:txBody>
                  <a:tcPr/>
                </a:tc>
                <a:tc>
                  <a:txBody>
                    <a:bodyPr/>
                    <a:lstStyle/>
                    <a:p>
                      <a:pPr algn="ctr"/>
                      <a:r>
                        <a:rPr lang="en-HK" sz="1400" dirty="0">
                          <a:latin typeface="Century Gothic" charset="0"/>
                          <a:ea typeface="Century Gothic" charset="0"/>
                          <a:cs typeface="Century Gothic" charset="0"/>
                        </a:rPr>
                        <a:t>5,176</a:t>
                      </a:r>
                    </a:p>
                  </a:txBody>
                  <a:tcPr/>
                </a:tc>
                <a:extLst>
                  <a:ext uri="{0D108BD9-81ED-4DB2-BD59-A6C34878D82A}">
                    <a16:rowId xmlns:a16="http://schemas.microsoft.com/office/drawing/2014/main" val="1760892921"/>
                  </a:ext>
                </a:extLst>
              </a:tr>
              <a:tr h="427237">
                <a:tc>
                  <a:txBody>
                    <a:bodyPr/>
                    <a:lstStyle/>
                    <a:p>
                      <a:pPr marL="72000"/>
                      <a:r>
                        <a:rPr lang="en-HK" sz="1400" dirty="0">
                          <a:latin typeface="Century Gothic" charset="0"/>
                          <a:ea typeface="Century Gothic" charset="0"/>
                          <a:cs typeface="Century Gothic" charset="0"/>
                        </a:rPr>
                        <a:t>Germany</a:t>
                      </a:r>
                    </a:p>
                  </a:txBody>
                  <a:tcPr/>
                </a:tc>
                <a:tc>
                  <a:txBody>
                    <a:bodyPr/>
                    <a:lstStyle/>
                    <a:p>
                      <a:pPr algn="ctr"/>
                      <a:r>
                        <a:rPr lang="en-HK" sz="1400" dirty="0">
                          <a:latin typeface="Century Gothic" charset="0"/>
                          <a:ea typeface="Century Gothic" charset="0"/>
                          <a:cs typeface="Century Gothic" charset="0"/>
                        </a:rPr>
                        <a:t>1,955</a:t>
                      </a:r>
                    </a:p>
                  </a:txBody>
                  <a:tcPr/>
                </a:tc>
                <a:tc>
                  <a:txBody>
                    <a:bodyPr/>
                    <a:lstStyle/>
                    <a:p>
                      <a:pPr algn="ctr"/>
                      <a:r>
                        <a:rPr lang="en-HK" sz="1400" dirty="0">
                          <a:latin typeface="Century Gothic" charset="0"/>
                          <a:ea typeface="Century Gothic" charset="0"/>
                          <a:cs typeface="Century Gothic" charset="0"/>
                        </a:rPr>
                        <a:t>3,423</a:t>
                      </a:r>
                    </a:p>
                  </a:txBody>
                  <a:tcPr/>
                </a:tc>
                <a:tc>
                  <a:txBody>
                    <a:bodyPr/>
                    <a:lstStyle/>
                    <a:p>
                      <a:pPr algn="ctr"/>
                      <a:r>
                        <a:rPr lang="en-HK" sz="1400" dirty="0">
                          <a:latin typeface="Century Gothic" charset="0"/>
                          <a:ea typeface="Century Gothic" charset="0"/>
                          <a:cs typeface="Century Gothic" charset="0"/>
                        </a:rPr>
                        <a:t>3,963</a:t>
                      </a:r>
                    </a:p>
                  </a:txBody>
                  <a:tcPr/>
                </a:tc>
                <a:extLst>
                  <a:ext uri="{0D108BD9-81ED-4DB2-BD59-A6C34878D82A}">
                    <a16:rowId xmlns:a16="http://schemas.microsoft.com/office/drawing/2014/main" val="2539835559"/>
                  </a:ext>
                </a:extLst>
              </a:tr>
              <a:tr h="427237">
                <a:tc>
                  <a:txBody>
                    <a:bodyPr/>
                    <a:lstStyle/>
                    <a:p>
                      <a:pPr marL="72000"/>
                      <a:r>
                        <a:rPr lang="en-HK" sz="1400" b="1" dirty="0">
                          <a:latin typeface="Century Gothic" charset="0"/>
                          <a:ea typeface="Century Gothic" charset="0"/>
                          <a:cs typeface="Century Gothic" charset="0"/>
                        </a:rPr>
                        <a:t>India</a:t>
                      </a:r>
                    </a:p>
                  </a:txBody>
                  <a:tcPr/>
                </a:tc>
                <a:tc>
                  <a:txBody>
                    <a:bodyPr/>
                    <a:lstStyle/>
                    <a:p>
                      <a:pPr algn="ctr"/>
                      <a:r>
                        <a:rPr lang="en-HK" sz="1400" b="1" dirty="0">
                          <a:solidFill>
                            <a:srgbClr val="FF0000"/>
                          </a:solidFill>
                          <a:latin typeface="Century Gothic" charset="0"/>
                          <a:ea typeface="Century Gothic" charset="0"/>
                          <a:cs typeface="Century Gothic" charset="0"/>
                        </a:rPr>
                        <a:t>477</a:t>
                      </a:r>
                    </a:p>
                  </a:txBody>
                  <a:tcPr/>
                </a:tc>
                <a:tc>
                  <a:txBody>
                    <a:bodyPr/>
                    <a:lstStyle/>
                    <a:p>
                      <a:pPr algn="ctr"/>
                      <a:r>
                        <a:rPr lang="en-HK" sz="1400" b="1" dirty="0">
                          <a:solidFill>
                            <a:srgbClr val="FF0000"/>
                          </a:solidFill>
                          <a:latin typeface="Century Gothic" charset="0"/>
                          <a:ea typeface="Century Gothic" charset="0"/>
                          <a:cs typeface="Century Gothic" charset="0"/>
                        </a:rPr>
                        <a:t>1,708</a:t>
                      </a:r>
                    </a:p>
                  </a:txBody>
                  <a:tcPr/>
                </a:tc>
                <a:tc>
                  <a:txBody>
                    <a:bodyPr/>
                    <a:lstStyle/>
                    <a:p>
                      <a:pPr algn="ctr"/>
                      <a:r>
                        <a:rPr lang="en-HK" sz="1400" b="1" dirty="0">
                          <a:solidFill>
                            <a:srgbClr val="FF0000"/>
                          </a:solidFill>
                          <a:latin typeface="Century Gothic" charset="0"/>
                          <a:ea typeface="Century Gothic" charset="0"/>
                          <a:cs typeface="Century Gothic" charset="0"/>
                        </a:rPr>
                        <a:t>2,972</a:t>
                      </a:r>
                    </a:p>
                  </a:txBody>
                  <a:tcPr/>
                </a:tc>
                <a:extLst>
                  <a:ext uri="{0D108BD9-81ED-4DB2-BD59-A6C34878D82A}">
                    <a16:rowId xmlns:a16="http://schemas.microsoft.com/office/drawing/2014/main" val="639909680"/>
                  </a:ext>
                </a:extLst>
              </a:tr>
              <a:tr h="427237">
                <a:tc>
                  <a:txBody>
                    <a:bodyPr/>
                    <a:lstStyle/>
                    <a:p>
                      <a:pPr marL="72000"/>
                      <a:r>
                        <a:rPr lang="en-HK" sz="1400" dirty="0">
                          <a:latin typeface="Century Gothic" charset="0"/>
                          <a:ea typeface="Century Gothic" charset="0"/>
                          <a:cs typeface="Century Gothic" charset="0"/>
                        </a:rPr>
                        <a:t>UK</a:t>
                      </a:r>
                    </a:p>
                  </a:txBody>
                  <a:tcPr/>
                </a:tc>
                <a:tc>
                  <a:txBody>
                    <a:bodyPr/>
                    <a:lstStyle/>
                    <a:p>
                      <a:pPr algn="ctr"/>
                      <a:r>
                        <a:rPr lang="en-HK" sz="1400" dirty="0">
                          <a:latin typeface="Century Gothic" charset="0"/>
                          <a:ea typeface="Century Gothic" charset="0"/>
                          <a:cs typeface="Century Gothic" charset="0"/>
                        </a:rPr>
                        <a:t>1,651</a:t>
                      </a:r>
                    </a:p>
                  </a:txBody>
                  <a:tcPr/>
                </a:tc>
                <a:tc>
                  <a:txBody>
                    <a:bodyPr/>
                    <a:lstStyle/>
                    <a:p>
                      <a:pPr algn="ctr"/>
                      <a:r>
                        <a:rPr lang="en-HK" sz="1400" dirty="0">
                          <a:latin typeface="Century Gothic" charset="0"/>
                          <a:ea typeface="Century Gothic" charset="0"/>
                          <a:cs typeface="Century Gothic" charset="0"/>
                        </a:rPr>
                        <a:t>2,455</a:t>
                      </a:r>
                    </a:p>
                  </a:txBody>
                  <a:tcPr/>
                </a:tc>
                <a:tc>
                  <a:txBody>
                    <a:bodyPr/>
                    <a:lstStyle/>
                    <a:p>
                      <a:pPr algn="ctr"/>
                      <a:r>
                        <a:rPr lang="en-HK" sz="1400" dirty="0">
                          <a:latin typeface="Century Gothic" charset="0"/>
                          <a:ea typeface="Century Gothic" charset="0"/>
                          <a:cs typeface="Century Gothic" charset="0"/>
                        </a:rPr>
                        <a:t>2,829</a:t>
                      </a:r>
                    </a:p>
                  </a:txBody>
                  <a:tcPr/>
                </a:tc>
                <a:extLst>
                  <a:ext uri="{0D108BD9-81ED-4DB2-BD59-A6C34878D82A}">
                    <a16:rowId xmlns:a16="http://schemas.microsoft.com/office/drawing/2014/main" val="967641862"/>
                  </a:ext>
                </a:extLst>
              </a:tr>
              <a:tr h="427237">
                <a:tc>
                  <a:txBody>
                    <a:bodyPr/>
                    <a:lstStyle/>
                    <a:p>
                      <a:pPr marL="72000"/>
                      <a:r>
                        <a:rPr lang="en-HK" sz="1400" dirty="0">
                          <a:latin typeface="Century Gothic" charset="0"/>
                          <a:ea typeface="Century Gothic" charset="0"/>
                          <a:cs typeface="Century Gothic" charset="0"/>
                        </a:rPr>
                        <a:t>France</a:t>
                      </a:r>
                    </a:p>
                  </a:txBody>
                  <a:tcPr/>
                </a:tc>
                <a:tc>
                  <a:txBody>
                    <a:bodyPr/>
                    <a:lstStyle/>
                    <a:p>
                      <a:pPr algn="ctr"/>
                      <a:r>
                        <a:rPr lang="en-HK" sz="1400" dirty="0">
                          <a:latin typeface="Century Gothic" charset="0"/>
                          <a:ea typeface="Century Gothic" charset="0"/>
                          <a:cs typeface="Century Gothic" charset="0"/>
                        </a:rPr>
                        <a:t>1,366</a:t>
                      </a:r>
                    </a:p>
                  </a:txBody>
                  <a:tcPr/>
                </a:tc>
                <a:tc>
                  <a:txBody>
                    <a:bodyPr/>
                    <a:lstStyle/>
                    <a:p>
                      <a:pPr algn="ctr"/>
                      <a:r>
                        <a:rPr lang="en-HK" sz="1400" dirty="0">
                          <a:latin typeface="Century Gothic" charset="0"/>
                          <a:ea typeface="Century Gothic" charset="0"/>
                          <a:cs typeface="Century Gothic" charset="0"/>
                        </a:rPr>
                        <a:t>2,648</a:t>
                      </a:r>
                    </a:p>
                  </a:txBody>
                  <a:tcPr/>
                </a:tc>
                <a:tc>
                  <a:txBody>
                    <a:bodyPr/>
                    <a:lstStyle/>
                    <a:p>
                      <a:pPr algn="ctr"/>
                      <a:r>
                        <a:rPr lang="en-HK" sz="1400" dirty="0">
                          <a:latin typeface="Century Gothic" charset="0"/>
                          <a:ea typeface="Century Gothic" charset="0"/>
                          <a:cs typeface="Century Gothic" charset="0"/>
                        </a:rPr>
                        <a:t>2,761</a:t>
                      </a:r>
                    </a:p>
                  </a:txBody>
                  <a:tcPr/>
                </a:tc>
                <a:extLst>
                  <a:ext uri="{0D108BD9-81ED-4DB2-BD59-A6C34878D82A}">
                    <a16:rowId xmlns:a16="http://schemas.microsoft.com/office/drawing/2014/main" val="3330188394"/>
                  </a:ext>
                </a:extLst>
              </a:tr>
            </a:tbl>
          </a:graphicData>
        </a:graphic>
      </p:graphicFrame>
      <p:pic>
        <p:nvPicPr>
          <p:cNvPr id="5" name="Picture 4"/>
          <p:cNvPicPr>
            <a:picLocks noChangeAspect="1"/>
          </p:cNvPicPr>
          <p:nvPr/>
        </p:nvPicPr>
        <p:blipFill>
          <a:blip r:embed="rId3"/>
          <a:stretch>
            <a:fillRect/>
          </a:stretch>
        </p:blipFill>
        <p:spPr>
          <a:xfrm>
            <a:off x="1187958" y="1137330"/>
            <a:ext cx="4423110" cy="2099856"/>
          </a:xfrm>
          <a:prstGeom prst="rect">
            <a:avLst/>
          </a:prstGeom>
        </p:spPr>
      </p:pic>
      <p:sp>
        <p:nvSpPr>
          <p:cNvPr id="6" name="Content Placeholder 5">
            <a:extLst>
              <a:ext uri="{FF2B5EF4-FFF2-40B4-BE49-F238E27FC236}">
                <a16:creationId xmlns:a16="http://schemas.microsoft.com/office/drawing/2014/main" id="{19434806-F3BD-48B3-9F01-C9E490F45887}"/>
              </a:ext>
            </a:extLst>
          </p:cNvPr>
          <p:cNvSpPr txBox="1">
            <a:spLocks/>
          </p:cNvSpPr>
          <p:nvPr/>
        </p:nvSpPr>
        <p:spPr>
          <a:xfrm>
            <a:off x="1187959" y="3429000"/>
            <a:ext cx="4423110" cy="3125373"/>
          </a:xfrm>
          <a:prstGeom prst="rect">
            <a:avLst/>
          </a:prstGeom>
          <a:solidFill>
            <a:schemeClr val="accent6">
              <a:lumMod val="20000"/>
              <a:lumOff val="80000"/>
              <a:alpha val="55000"/>
            </a:schemeClr>
          </a:solidFill>
        </p:spPr>
        <p:txBody>
          <a:bodyPr>
            <a:no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lnSpc>
                <a:spcPct val="100000"/>
              </a:lnSpc>
              <a:buFont typeface="Wingdings" panose="05000000000000000000" pitchFamily="2" charset="2"/>
              <a:buNone/>
            </a:pPr>
            <a:r>
              <a:rPr lang="zh-TW" altLang="en-US" sz="1600" dirty="0">
                <a:solidFill>
                  <a:schemeClr val="bg1"/>
                </a:solidFill>
                <a:latin typeface="Microsoft JhengHei" charset="-120"/>
                <a:ea typeface="Microsoft JhengHei" charset="-120"/>
                <a:cs typeface="Microsoft JhengHei" charset="-120"/>
              </a:rPr>
              <a:t>踏入</a:t>
            </a:r>
            <a:r>
              <a:rPr lang="en-US" altLang="zh-TW" sz="1600" dirty="0">
                <a:solidFill>
                  <a:schemeClr val="bg1"/>
                </a:solidFill>
                <a:latin typeface="Microsoft JhengHei" charset="-120"/>
                <a:ea typeface="Microsoft JhengHei" charset="-120"/>
                <a:cs typeface="Microsoft JhengHei" charset="-120"/>
              </a:rPr>
              <a:t>21</a:t>
            </a:r>
            <a:r>
              <a:rPr lang="zh-TW" altLang="en-US" sz="1600" dirty="0">
                <a:solidFill>
                  <a:schemeClr val="bg1"/>
                </a:solidFill>
                <a:latin typeface="Microsoft JhengHei" charset="-120"/>
                <a:ea typeface="Microsoft JhengHei" charset="-120"/>
                <a:cs typeface="Microsoft JhengHei" charset="-120"/>
              </a:rPr>
              <a:t>世紀，國家主席習近平倡導的</a:t>
            </a:r>
            <a:r>
              <a:rPr lang="zh-TW" altLang="en-US" sz="1600" dirty="0">
                <a:solidFill>
                  <a:srgbClr val="FFFF00"/>
                </a:solidFill>
                <a:latin typeface="Microsoft JhengHei" charset="-120"/>
                <a:ea typeface="Microsoft JhengHei" charset="-120"/>
                <a:cs typeface="Microsoft JhengHei" charset="-120"/>
              </a:rPr>
              <a:t>一帶一路、大湾區發展</a:t>
            </a:r>
            <a:r>
              <a:rPr lang="zh-TW" altLang="en-US" sz="1600" dirty="0">
                <a:solidFill>
                  <a:schemeClr val="bg1"/>
                </a:solidFill>
                <a:latin typeface="Microsoft JhengHei" charset="-120"/>
                <a:ea typeface="Microsoft JhengHei" charset="-120"/>
                <a:cs typeface="Microsoft JhengHei" charset="-120"/>
              </a:rPr>
              <a:t>，為世界發展</a:t>
            </a:r>
            <a:r>
              <a:rPr lang="zh-TW" altLang="en-US" sz="1600" dirty="0">
                <a:solidFill>
                  <a:srgbClr val="FFFF00"/>
                </a:solidFill>
                <a:latin typeface="Microsoft JhengHei" charset="-120"/>
                <a:ea typeface="Microsoft JhengHei" charset="-120"/>
                <a:cs typeface="Microsoft JhengHei" charset="-120"/>
              </a:rPr>
              <a:t>提供了新機遇，</a:t>
            </a:r>
            <a:r>
              <a:rPr lang="zh-TW" altLang="en-US" sz="1600" dirty="0">
                <a:solidFill>
                  <a:schemeClr val="bg1"/>
                </a:solidFill>
                <a:latin typeface="Microsoft JhengHei" charset="-120"/>
                <a:ea typeface="Microsoft JhengHei" charset="-120"/>
                <a:cs typeface="Microsoft JhengHei" charset="-120"/>
              </a:rPr>
              <a:t>也爲中國開放發展增添動力。科技革命持續增強，有危有機，金融科技</a:t>
            </a:r>
            <a:r>
              <a:rPr lang="en-US" altLang="zh-TW" sz="1600" dirty="0">
                <a:solidFill>
                  <a:schemeClr val="bg1"/>
                </a:solidFill>
                <a:latin typeface="Microsoft JhengHei" charset="-120"/>
                <a:ea typeface="Microsoft JhengHei" charset="-120"/>
                <a:cs typeface="Microsoft JhengHei" charset="-120"/>
              </a:rPr>
              <a:t>(Fintech) </a:t>
            </a:r>
            <a:r>
              <a:rPr lang="zh-TW" altLang="en-US" sz="1600" dirty="0">
                <a:solidFill>
                  <a:schemeClr val="bg1"/>
                </a:solidFill>
                <a:latin typeface="Microsoft JhengHei" charset="-120"/>
                <a:ea typeface="Microsoft JhengHei" charset="-120"/>
                <a:cs typeface="Microsoft JhengHei" charset="-120"/>
              </a:rPr>
              <a:t>、人工智能</a:t>
            </a:r>
            <a:r>
              <a:rPr lang="en-US" altLang="zh-TW" sz="1600" dirty="0">
                <a:solidFill>
                  <a:schemeClr val="bg1"/>
                </a:solidFill>
                <a:latin typeface="Microsoft JhengHei" charset="-120"/>
                <a:ea typeface="Microsoft JhengHei" charset="-120"/>
                <a:cs typeface="Microsoft JhengHei" charset="-120"/>
              </a:rPr>
              <a:t>(A.I.)</a:t>
            </a:r>
            <a:r>
              <a:rPr lang="zh-TW" altLang="en-US" sz="1600" dirty="0">
                <a:solidFill>
                  <a:schemeClr val="bg1"/>
                </a:solidFill>
                <a:latin typeface="Microsoft JhengHei" charset="-120"/>
                <a:ea typeface="Microsoft JhengHei" charset="-120"/>
                <a:cs typeface="Microsoft JhengHei" charset="-120"/>
              </a:rPr>
              <a:t>、</a:t>
            </a:r>
            <a:r>
              <a:rPr lang="en-US" altLang="zh-TW" sz="1600" dirty="0">
                <a:solidFill>
                  <a:schemeClr val="bg1"/>
                </a:solidFill>
                <a:latin typeface="Microsoft JhengHei" charset="-120"/>
                <a:ea typeface="Microsoft JhengHei" charset="-120"/>
                <a:cs typeface="Microsoft JhengHei" charset="-120"/>
              </a:rPr>
              <a:t>5G</a:t>
            </a:r>
            <a:r>
              <a:rPr lang="zh-TW" altLang="en-US" sz="1600" dirty="0">
                <a:solidFill>
                  <a:schemeClr val="bg1"/>
                </a:solidFill>
                <a:latin typeface="Microsoft JhengHei" charset="-120"/>
                <a:ea typeface="Microsoft JhengHei" charset="-120"/>
                <a:cs typeface="Microsoft JhengHei" charset="-120"/>
              </a:rPr>
              <a:t>、加密貨幣等發展得如火如荼。</a:t>
            </a:r>
            <a:endParaRPr lang="en-HK" altLang="zh-TW" sz="1600" dirty="0">
              <a:solidFill>
                <a:schemeClr val="bg1"/>
              </a:solidFill>
              <a:latin typeface="Microsoft JhengHei" charset="-120"/>
              <a:ea typeface="Microsoft JhengHei" charset="-120"/>
              <a:cs typeface="Microsoft JhengHei" charset="-120"/>
            </a:endParaRPr>
          </a:p>
          <a:p>
            <a:pPr marL="0" indent="0">
              <a:lnSpc>
                <a:spcPct val="100000"/>
              </a:lnSpc>
              <a:buFont typeface="Wingdings" panose="05000000000000000000" pitchFamily="2" charset="2"/>
              <a:buNone/>
            </a:pPr>
            <a:r>
              <a:rPr lang="zh-TW" altLang="en-US" sz="1600" dirty="0">
                <a:solidFill>
                  <a:schemeClr val="bg1"/>
                </a:solidFill>
                <a:latin typeface="Microsoft JhengHei" charset="-120"/>
                <a:ea typeface="Microsoft JhengHei" charset="-120"/>
                <a:cs typeface="Microsoft JhengHei" charset="-120"/>
              </a:rPr>
              <a:t>中國隱形冠軍企業發展，靠著本土龐大的人口和內需市場，產品和服務祇要先做好內銷、</a:t>
            </a:r>
            <a:r>
              <a:rPr lang="zh-TW" altLang="en-US" sz="1600" dirty="0">
                <a:solidFill>
                  <a:srgbClr val="FFFF00"/>
                </a:solidFill>
                <a:latin typeface="Microsoft JhengHei" charset="-120"/>
                <a:ea typeface="Microsoft JhengHei" charset="-120"/>
                <a:cs typeface="Microsoft JhengHei" charset="-120"/>
              </a:rPr>
              <a:t>內循環</a:t>
            </a:r>
            <a:r>
              <a:rPr lang="zh-TW" altLang="en-US" sz="1600" dirty="0">
                <a:solidFill>
                  <a:schemeClr val="bg1"/>
                </a:solidFill>
                <a:latin typeface="Microsoft JhengHei" charset="-120"/>
                <a:ea typeface="Microsoft JhengHei" charset="-120"/>
                <a:cs typeface="Microsoft JhengHei" charset="-120"/>
              </a:rPr>
              <a:t>，再配合海外僑商的協助，開拓海外市場、</a:t>
            </a:r>
            <a:r>
              <a:rPr lang="zh-TW" altLang="en-US" sz="1600" dirty="0">
                <a:solidFill>
                  <a:srgbClr val="FFFF00"/>
                </a:solidFill>
                <a:latin typeface="Microsoft JhengHei" charset="-120"/>
                <a:ea typeface="Microsoft JhengHei" charset="-120"/>
                <a:cs typeface="Microsoft JhengHei" charset="-120"/>
              </a:rPr>
              <a:t>外循環</a:t>
            </a:r>
            <a:r>
              <a:rPr lang="zh-TW" altLang="en-US" sz="1600" dirty="0">
                <a:solidFill>
                  <a:schemeClr val="bg1"/>
                </a:solidFill>
                <a:latin typeface="Microsoft JhengHei" charset="-120"/>
                <a:ea typeface="Microsoft JhengHei" charset="-120"/>
                <a:cs typeface="Microsoft JhengHei" charset="-120"/>
              </a:rPr>
              <a:t>，如魚得水，數目將會倍數增長。中國</a:t>
            </a:r>
            <a:r>
              <a:rPr lang="en-US" altLang="zh-TW" sz="1600" dirty="0">
                <a:solidFill>
                  <a:schemeClr val="bg1"/>
                </a:solidFill>
                <a:latin typeface="Microsoft JhengHei" charset="-120"/>
                <a:ea typeface="Microsoft JhengHei" charset="-120"/>
                <a:cs typeface="Microsoft JhengHei" charset="-120"/>
              </a:rPr>
              <a:t>GDP</a:t>
            </a:r>
            <a:r>
              <a:rPr lang="zh-TW" altLang="en-US" sz="1600" dirty="0">
                <a:solidFill>
                  <a:schemeClr val="bg1"/>
                </a:solidFill>
                <a:latin typeface="Microsoft JhengHei" charset="-120"/>
                <a:ea typeface="Microsoft JhengHei" charset="-120"/>
                <a:cs typeface="Microsoft JhengHei" charset="-120"/>
              </a:rPr>
              <a:t>數字隨時超越美國。</a:t>
            </a:r>
            <a:endParaRPr lang="en-HK" sz="1600" dirty="0">
              <a:solidFill>
                <a:schemeClr val="bg1"/>
              </a:solidFill>
              <a:latin typeface="Microsoft JhengHei" charset="-120"/>
              <a:ea typeface="Microsoft JhengHei" charset="-120"/>
              <a:cs typeface="Microsoft JhengHei" charset="-120"/>
            </a:endParaRPr>
          </a:p>
        </p:txBody>
      </p:sp>
      <p:pic>
        <p:nvPicPr>
          <p:cNvPr id="10" name="Picture 9"/>
          <p:cNvPicPr>
            <a:picLocks noChangeAspect="1"/>
          </p:cNvPicPr>
          <p:nvPr/>
        </p:nvPicPr>
        <p:blipFill>
          <a:blip r:embed="rId4"/>
          <a:stretch>
            <a:fillRect/>
          </a:stretch>
        </p:blipFill>
        <p:spPr>
          <a:xfrm>
            <a:off x="5767192" y="4785465"/>
            <a:ext cx="5330884" cy="1768908"/>
          </a:xfrm>
          <a:prstGeom prst="rect">
            <a:avLst/>
          </a:prstGeom>
        </p:spPr>
      </p:pic>
      <p:pic>
        <p:nvPicPr>
          <p:cNvPr id="13" name="圖片 18">
            <a:extLst>
              <a:ext uri="{FF2B5EF4-FFF2-40B4-BE49-F238E27FC236}">
                <a16:creationId xmlns:a16="http://schemas.microsoft.com/office/drawing/2014/main" id="{282C52E9-15D5-45DA-B07B-0C6BF24DD291}"/>
              </a:ext>
            </a:extLst>
          </p:cNvPr>
          <p:cNvPicPr>
            <a:picLocks noChangeAspect="1"/>
          </p:cNvPicPr>
          <p:nvPr/>
        </p:nvPicPr>
        <p:blipFill>
          <a:blip r:embed="rId5"/>
          <a:stretch>
            <a:fillRect/>
          </a:stretch>
        </p:blipFill>
        <p:spPr>
          <a:xfrm>
            <a:off x="11522044" y="7018"/>
            <a:ext cx="583433" cy="583532"/>
          </a:xfrm>
          <a:prstGeom prst="rect">
            <a:avLst/>
          </a:prstGeom>
        </p:spPr>
      </p:pic>
    </p:spTree>
    <p:extLst>
      <p:ext uri="{BB962C8B-B14F-4D97-AF65-F5344CB8AC3E}">
        <p14:creationId xmlns:p14="http://schemas.microsoft.com/office/powerpoint/2010/main" val="1411957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9477" y="0"/>
            <a:ext cx="1140593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字方塊 12">
            <a:extLst>
              <a:ext uri="{FF2B5EF4-FFF2-40B4-BE49-F238E27FC236}">
                <a16:creationId xmlns:a16="http://schemas.microsoft.com/office/drawing/2014/main" id="{D6127866-A602-4B7F-A099-2C87B385FD48}"/>
              </a:ext>
            </a:extLst>
          </p:cNvPr>
          <p:cNvSpPr txBox="1"/>
          <p:nvPr/>
        </p:nvSpPr>
        <p:spPr>
          <a:xfrm>
            <a:off x="4092900" y="463584"/>
            <a:ext cx="3220129" cy="400110"/>
          </a:xfrm>
          <a:prstGeom prst="rect">
            <a:avLst/>
          </a:prstGeom>
          <a:noFill/>
        </p:spPr>
        <p:txBody>
          <a:bodyPr wrap="square" rtlCol="0">
            <a:spAutoFit/>
          </a:bodyPr>
          <a:lstStyle/>
          <a:p>
            <a:pPr algn="ctr"/>
            <a:r>
              <a:rPr lang="en-HK" sz="2000" b="1" dirty="0">
                <a:solidFill>
                  <a:schemeClr val="bg1">
                    <a:lumMod val="50000"/>
                    <a:lumOff val="50000"/>
                  </a:schemeClr>
                </a:solidFill>
                <a:latin typeface="Century Gothic" charset="0"/>
                <a:ea typeface="Century Gothic" charset="0"/>
                <a:cs typeface="Century Gothic" charset="0"/>
              </a:rPr>
              <a:t>ORGANIZERS </a:t>
            </a:r>
            <a:endParaRPr lang="en-HK" sz="1600" b="1" dirty="0">
              <a:solidFill>
                <a:schemeClr val="bg1">
                  <a:lumMod val="50000"/>
                  <a:lumOff val="50000"/>
                </a:schemeClr>
              </a:solidFill>
              <a:latin typeface="Century Gothic" charset="0"/>
              <a:ea typeface="Century Gothic" charset="0"/>
              <a:cs typeface="Century Gothic" charset="0"/>
            </a:endParaRPr>
          </a:p>
        </p:txBody>
      </p:sp>
      <p:sp>
        <p:nvSpPr>
          <p:cNvPr id="6" name="文字方塊 17">
            <a:extLst>
              <a:ext uri="{FF2B5EF4-FFF2-40B4-BE49-F238E27FC236}">
                <a16:creationId xmlns:a16="http://schemas.microsoft.com/office/drawing/2014/main" id="{C81B6006-CDF9-4D86-BAFC-25964A38879D}"/>
              </a:ext>
            </a:extLst>
          </p:cNvPr>
          <p:cNvSpPr txBox="1"/>
          <p:nvPr/>
        </p:nvSpPr>
        <p:spPr>
          <a:xfrm>
            <a:off x="5222345" y="2234599"/>
            <a:ext cx="1600200" cy="400110"/>
          </a:xfrm>
          <a:prstGeom prst="rect">
            <a:avLst/>
          </a:prstGeom>
          <a:noFill/>
        </p:spPr>
        <p:txBody>
          <a:bodyPr wrap="square" rtlCol="0">
            <a:spAutoFit/>
          </a:bodyPr>
          <a:lstStyle/>
          <a:p>
            <a:r>
              <a:rPr lang="en-HK" sz="2000" b="1" dirty="0">
                <a:solidFill>
                  <a:schemeClr val="bg1">
                    <a:lumMod val="50000"/>
                    <a:lumOff val="50000"/>
                  </a:schemeClr>
                </a:solidFill>
                <a:latin typeface="Century Gothic" charset="0"/>
                <a:ea typeface="Century Gothic" charset="0"/>
                <a:cs typeface="Century Gothic" charset="0"/>
              </a:rPr>
              <a:t>SPONSOR  </a:t>
            </a:r>
          </a:p>
        </p:txBody>
      </p:sp>
      <p:pic>
        <p:nvPicPr>
          <p:cNvPr id="10" name="Picture 9"/>
          <p:cNvPicPr>
            <a:picLocks noChangeAspect="1"/>
          </p:cNvPicPr>
          <p:nvPr/>
        </p:nvPicPr>
        <p:blipFill rotWithShape="1">
          <a:blip r:embed="rId2">
            <a:clrChange>
              <a:clrFrom>
                <a:srgbClr val="F7F7F7"/>
              </a:clrFrom>
              <a:clrTo>
                <a:srgbClr val="F7F7F7">
                  <a:alpha val="0"/>
                </a:srgbClr>
              </a:clrTo>
            </a:clrChange>
          </a:blip>
          <a:srcRect l="-1" r="501" b="23465"/>
          <a:stretch/>
        </p:blipFill>
        <p:spPr>
          <a:xfrm>
            <a:off x="3556968" y="4816574"/>
            <a:ext cx="4869278" cy="1814408"/>
          </a:xfrm>
          <a:prstGeom prst="rect">
            <a:avLst/>
          </a:prstGeom>
        </p:spPr>
      </p:pic>
      <p:pic>
        <p:nvPicPr>
          <p:cNvPr id="12" name="圖片 18">
            <a:extLst>
              <a:ext uri="{FF2B5EF4-FFF2-40B4-BE49-F238E27FC236}">
                <a16:creationId xmlns:a16="http://schemas.microsoft.com/office/drawing/2014/main" id="{D7E2BED2-9D5A-4DFB-9D2E-DA24C26C0B32}"/>
              </a:ext>
            </a:extLst>
          </p:cNvPr>
          <p:cNvPicPr>
            <a:picLocks noChangeAspect="1"/>
          </p:cNvPicPr>
          <p:nvPr/>
        </p:nvPicPr>
        <p:blipFill>
          <a:blip r:embed="rId3"/>
          <a:stretch>
            <a:fillRect/>
          </a:stretch>
        </p:blipFill>
        <p:spPr>
          <a:xfrm>
            <a:off x="4510441" y="2634709"/>
            <a:ext cx="2556013" cy="2556446"/>
          </a:xfrm>
          <a:prstGeom prst="rect">
            <a:avLst/>
          </a:prstGeom>
        </p:spPr>
      </p:pic>
      <p:pic>
        <p:nvPicPr>
          <p:cNvPr id="17" name="图片 32">
            <a:extLst>
              <a:ext uri="{FF2B5EF4-FFF2-40B4-BE49-F238E27FC236}">
                <a16:creationId xmlns:a16="http://schemas.microsoft.com/office/drawing/2014/main" id="{DE8D1545-835D-4A73-91D7-EF7689980F93}"/>
              </a:ext>
            </a:extLst>
          </p:cNvPr>
          <p:cNvPicPr/>
          <p:nvPr/>
        </p:nvPicPr>
        <p:blipFill>
          <a:blip r:embed="rId4">
            <a:extLst>
              <a:ext uri="{28A0092B-C50C-407E-A947-70E740481C1C}">
                <a14:useLocalDpi xmlns:a14="http://schemas.microsoft.com/office/drawing/2010/main" val="0"/>
              </a:ext>
            </a:extLst>
          </a:blip>
          <a:srcRect/>
          <a:stretch>
            <a:fillRect/>
          </a:stretch>
        </p:blipFill>
        <p:spPr>
          <a:xfrm>
            <a:off x="682399" y="942352"/>
            <a:ext cx="951663" cy="1199133"/>
          </a:xfrm>
          <a:prstGeom prst="rect">
            <a:avLst/>
          </a:prstGeom>
          <a:noFill/>
        </p:spPr>
      </p:pic>
      <p:pic>
        <p:nvPicPr>
          <p:cNvPr id="20" name="图片 4" descr="图片包含 游戏机, 旗子, 标志&#10;&#10;描述已自动生成">
            <a:extLst>
              <a:ext uri="{FF2B5EF4-FFF2-40B4-BE49-F238E27FC236}">
                <a16:creationId xmlns:a16="http://schemas.microsoft.com/office/drawing/2014/main" id="{1BF80120-3053-4201-B63C-D5021339990E}"/>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022423" y="853459"/>
            <a:ext cx="1600243" cy="1167793"/>
          </a:xfrm>
          <a:prstGeom prst="rect">
            <a:avLst/>
          </a:prstGeom>
        </p:spPr>
      </p:pic>
      <p:pic>
        <p:nvPicPr>
          <p:cNvPr id="23" name="图片 6" descr="图片包含 游戏机, 画&#10;&#10;描述已自动生成">
            <a:extLst>
              <a:ext uri="{FF2B5EF4-FFF2-40B4-BE49-F238E27FC236}">
                <a16:creationId xmlns:a16="http://schemas.microsoft.com/office/drawing/2014/main" id="{097CDCE4-B0D5-490D-9E6F-20C588B83E7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7952321" y="999100"/>
            <a:ext cx="1162182" cy="1022152"/>
          </a:xfrm>
          <a:prstGeom prst="rect">
            <a:avLst/>
          </a:prstGeom>
        </p:spPr>
      </p:pic>
      <p:pic>
        <p:nvPicPr>
          <p:cNvPr id="26" name="图片 5" descr="卡通人物&#10;&#10;描述已自动生成">
            <a:extLst>
              <a:ext uri="{FF2B5EF4-FFF2-40B4-BE49-F238E27FC236}">
                <a16:creationId xmlns:a16="http://schemas.microsoft.com/office/drawing/2014/main" id="{0F44F931-849E-493D-BEA3-48BC30A0BF3D}"/>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9360309" y="1087993"/>
            <a:ext cx="1796026" cy="916107"/>
          </a:xfrm>
          <a:prstGeom prst="rect">
            <a:avLst/>
          </a:prstGeom>
        </p:spPr>
      </p:pic>
      <p:pic>
        <p:nvPicPr>
          <p:cNvPr id="28" name="圖片 27">
            <a:extLst>
              <a:ext uri="{FF2B5EF4-FFF2-40B4-BE49-F238E27FC236}">
                <a16:creationId xmlns:a16="http://schemas.microsoft.com/office/drawing/2014/main" id="{2FE8DE89-3951-4F9E-BD05-713F12A97A55}"/>
              </a:ext>
            </a:extLst>
          </p:cNvPr>
          <p:cNvPicPr>
            <a:picLocks noChangeAspect="1"/>
          </p:cNvPicPr>
          <p:nvPr/>
        </p:nvPicPr>
        <p:blipFill>
          <a:blip r:embed="rId8"/>
          <a:stretch>
            <a:fillRect/>
          </a:stretch>
        </p:blipFill>
        <p:spPr>
          <a:xfrm>
            <a:off x="2365124" y="812704"/>
            <a:ext cx="1562342" cy="1297441"/>
          </a:xfrm>
          <a:prstGeom prst="rect">
            <a:avLst/>
          </a:prstGeom>
        </p:spPr>
      </p:pic>
      <p:pic>
        <p:nvPicPr>
          <p:cNvPr id="30" name="圖片 29">
            <a:extLst>
              <a:ext uri="{FF2B5EF4-FFF2-40B4-BE49-F238E27FC236}">
                <a16:creationId xmlns:a16="http://schemas.microsoft.com/office/drawing/2014/main" id="{BB2CD359-B5FA-4598-818B-45807D2E2D99}"/>
              </a:ext>
            </a:extLst>
          </p:cNvPr>
          <p:cNvPicPr>
            <a:picLocks noChangeAspect="1"/>
          </p:cNvPicPr>
          <p:nvPr/>
        </p:nvPicPr>
        <p:blipFill>
          <a:blip r:embed="rId9"/>
          <a:stretch>
            <a:fillRect/>
          </a:stretch>
        </p:blipFill>
        <p:spPr>
          <a:xfrm>
            <a:off x="4393804" y="853459"/>
            <a:ext cx="1189688" cy="1288026"/>
          </a:xfrm>
          <a:prstGeom prst="rect">
            <a:avLst/>
          </a:prstGeom>
        </p:spPr>
      </p:pic>
    </p:spTree>
    <p:extLst>
      <p:ext uri="{BB962C8B-B14F-4D97-AF65-F5344CB8AC3E}">
        <p14:creationId xmlns:p14="http://schemas.microsoft.com/office/powerpoint/2010/main" val="1690694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6821" y="354057"/>
            <a:ext cx="6277233" cy="1446550"/>
          </a:xfrm>
          <a:prstGeom prst="rect">
            <a:avLst/>
          </a:prstGeom>
        </p:spPr>
        <p:txBody>
          <a:bodyPr wrap="square">
            <a:spAutoFit/>
          </a:bodyPr>
          <a:lstStyle/>
          <a:p>
            <a:r>
              <a:rPr lang="en-US" sz="4400" b="1" dirty="0">
                <a:latin typeface="Century Gothic" charset="0"/>
                <a:ea typeface="Century Gothic" charset="0"/>
                <a:cs typeface="Century Gothic" charset="0"/>
              </a:rPr>
              <a:t>Lesson 1 : </a:t>
            </a:r>
          </a:p>
          <a:p>
            <a:r>
              <a:rPr lang="en-US" sz="4400" b="1" dirty="0">
                <a:solidFill>
                  <a:schemeClr val="tx2"/>
                </a:solidFill>
                <a:latin typeface="Century Gothic" charset="0"/>
                <a:ea typeface="Century Gothic" charset="0"/>
                <a:cs typeface="Century Gothic" charset="0"/>
              </a:rPr>
              <a:t>Globalization</a:t>
            </a:r>
            <a:r>
              <a:rPr lang="en-US" sz="4400" b="1" dirty="0">
                <a:latin typeface="Century Gothic" charset="0"/>
                <a:ea typeface="Century Gothic" charset="0"/>
                <a:cs typeface="Century Gothic" charset="0"/>
              </a:rPr>
              <a:t> </a:t>
            </a:r>
          </a:p>
        </p:txBody>
      </p:sp>
      <p:pic>
        <p:nvPicPr>
          <p:cNvPr id="6" name="Picture Placeholder 7">
            <a:extLst>
              <a:ext uri="{FF2B5EF4-FFF2-40B4-BE49-F238E27FC236}">
                <a16:creationId xmlns:a16="http://schemas.microsoft.com/office/drawing/2014/main" id="{EE6F847C-37CC-4AE2-AC05-ADABE292C32D}"/>
              </a:ext>
            </a:extLst>
          </p:cNvPr>
          <p:cNvPicPr>
            <a:picLocks noChangeAspect="1"/>
          </p:cNvPicPr>
          <p:nvPr/>
        </p:nvPicPr>
        <p:blipFill>
          <a:blip r:embed="rId3"/>
          <a:srcRect l="7732" r="7732"/>
          <a:stretch>
            <a:fillRect/>
          </a:stretch>
        </p:blipFill>
        <p:spPr>
          <a:xfrm>
            <a:off x="1345828" y="2046598"/>
            <a:ext cx="4684266" cy="4811402"/>
          </a:xfrm>
          <a:prstGeom prst="rect">
            <a:avLst/>
          </a:prstGeom>
        </p:spPr>
      </p:pic>
      <p:sp>
        <p:nvSpPr>
          <p:cNvPr id="5" name="Text Placeholder 3">
            <a:extLst>
              <a:ext uri="{FF2B5EF4-FFF2-40B4-BE49-F238E27FC236}">
                <a16:creationId xmlns:a16="http://schemas.microsoft.com/office/drawing/2014/main" id="{29AD4A91-7AB8-40C3-9C11-950FF5FC7DFC}"/>
              </a:ext>
            </a:extLst>
          </p:cNvPr>
          <p:cNvSpPr txBox="1">
            <a:spLocks/>
          </p:cNvSpPr>
          <p:nvPr/>
        </p:nvSpPr>
        <p:spPr>
          <a:xfrm>
            <a:off x="6030094" y="1077332"/>
            <a:ext cx="5016845" cy="5260406"/>
          </a:xfrm>
          <a:prstGeom prst="rect">
            <a:avLst/>
          </a:prstGeom>
          <a:solidFill>
            <a:srgbClr val="FFFFFF">
              <a:alpha val="40000"/>
            </a:srgbClr>
          </a:solidFill>
          <a:ln>
            <a:no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a:lnSpc>
                <a:spcPct val="100000"/>
              </a:lnSpc>
              <a:spcBef>
                <a:spcPts val="0"/>
              </a:spcBef>
              <a:spcAft>
                <a:spcPts val="0"/>
              </a:spcAft>
            </a:pPr>
            <a:r>
              <a:rPr lang="zh-TW" altLang="en-US" sz="1600" b="1" dirty="0">
                <a:latin typeface="Microsoft JhengHei" charset="-120"/>
                <a:ea typeface="Microsoft JhengHei" charset="-120"/>
                <a:cs typeface="Microsoft JhengHei" charset="-120"/>
              </a:rPr>
              <a:t>「全球化」</a:t>
            </a:r>
            <a:r>
              <a:rPr lang="en-US" altLang="zh-TW" sz="1600" b="1" dirty="0">
                <a:latin typeface="Microsoft JhengHei" charset="-120"/>
                <a:ea typeface="Microsoft JhengHei" charset="-120"/>
                <a:cs typeface="Microsoft JhengHei" charset="-120"/>
              </a:rPr>
              <a:t>(</a:t>
            </a:r>
            <a:r>
              <a:rPr lang="en-US" sz="1600" b="1" dirty="0">
                <a:latin typeface="Microsoft JhengHei" charset="-120"/>
                <a:ea typeface="Microsoft JhengHei" charset="-120"/>
                <a:cs typeface="Microsoft JhengHei" charset="-120"/>
              </a:rPr>
              <a:t>Globalization) </a:t>
            </a:r>
            <a:r>
              <a:rPr lang="zh-TW" altLang="en-US" sz="1600" b="1" dirty="0">
                <a:latin typeface="Microsoft JhengHei" charset="-120"/>
                <a:ea typeface="Microsoft JhengHei" charset="-120"/>
                <a:cs typeface="Microsoft JhengHei" charset="-120"/>
              </a:rPr>
              <a:t>劃時代的理論於</a:t>
            </a:r>
            <a:r>
              <a:rPr lang="en-US" altLang="zh-TW" sz="1600" b="1" dirty="0">
                <a:latin typeface="Microsoft JhengHei" charset="-120"/>
                <a:ea typeface="Microsoft JhengHei" charset="-120"/>
                <a:cs typeface="Microsoft JhengHei" charset="-120"/>
              </a:rPr>
              <a:t>1983</a:t>
            </a:r>
            <a:r>
              <a:rPr lang="zh-TW" altLang="en-US" sz="1600" b="1" dirty="0">
                <a:latin typeface="Microsoft JhengHei" charset="-120"/>
                <a:ea typeface="Microsoft JhengHei" charset="-120"/>
                <a:cs typeface="Microsoft JhengHei" charset="-120"/>
              </a:rPr>
              <a:t>年面世，由李維特</a:t>
            </a:r>
            <a:r>
              <a:rPr lang="en-US" altLang="zh-TW" sz="1600" b="1" dirty="0">
                <a:latin typeface="Microsoft JhengHei" charset="-120"/>
                <a:ea typeface="Microsoft JhengHei" charset="-120"/>
                <a:cs typeface="Microsoft JhengHei" charset="-120"/>
              </a:rPr>
              <a:t> </a:t>
            </a:r>
            <a:r>
              <a:rPr lang="en-HK" altLang="zh-TW" sz="1600" b="1" dirty="0">
                <a:latin typeface="Microsoft JhengHei" charset="-120"/>
                <a:ea typeface="Microsoft JhengHei" charset="-120"/>
                <a:cs typeface="Microsoft JhengHei" charset="-120"/>
              </a:rPr>
              <a:t>(</a:t>
            </a:r>
            <a:r>
              <a:rPr lang="en-US" sz="1600" b="1" dirty="0">
                <a:latin typeface="Microsoft JhengHei" charset="-120"/>
                <a:ea typeface="Microsoft JhengHei" charset="-120"/>
                <a:cs typeface="Microsoft JhengHei" charset="-120"/>
              </a:rPr>
              <a:t>Theodore Levitt) </a:t>
            </a:r>
            <a:r>
              <a:rPr lang="zh-TW" altLang="en-US" sz="1600" b="1" dirty="0">
                <a:latin typeface="Microsoft JhengHei" charset="-120"/>
                <a:ea typeface="Microsoft JhengHei" charset="-120"/>
                <a:cs typeface="Microsoft JhengHei" charset="-120"/>
              </a:rPr>
              <a:t>在美國「哈佛商業評論」率先發表。 </a:t>
            </a:r>
            <a:endParaRPr lang="en-US" altLang="zh-TW" sz="1600" b="1" dirty="0">
              <a:latin typeface="Microsoft JhengHei" charset="-120"/>
              <a:ea typeface="Microsoft JhengHei" charset="-120"/>
              <a:cs typeface="Microsoft JhengHei" charset="-120"/>
            </a:endParaRPr>
          </a:p>
          <a:p>
            <a:pPr>
              <a:lnSpc>
                <a:spcPct val="100000"/>
              </a:lnSpc>
              <a:spcBef>
                <a:spcPts val="0"/>
              </a:spcBef>
              <a:spcAft>
                <a:spcPts val="0"/>
              </a:spcAft>
            </a:pPr>
            <a:endParaRPr lang="en-US" sz="1600" b="1" dirty="0">
              <a:latin typeface="Microsoft JhengHei" charset="-120"/>
              <a:ea typeface="Microsoft JhengHei" charset="-120"/>
              <a:cs typeface="Microsoft JhengHei" charset="-120"/>
            </a:endParaRPr>
          </a:p>
          <a:p>
            <a:pPr marL="216000" indent="-216000">
              <a:lnSpc>
                <a:spcPct val="100000"/>
              </a:lnSpc>
              <a:spcBef>
                <a:spcPts val="0"/>
              </a:spcBef>
              <a:spcAft>
                <a:spcPts val="0"/>
              </a:spcAft>
              <a:buClr>
                <a:schemeClr val="accent1"/>
              </a:buClr>
              <a:buFont typeface="Arial" panose="020B0604020202020204" pitchFamily="34" charset="0"/>
              <a:buChar char="•"/>
            </a:pPr>
            <a:r>
              <a:rPr lang="zh-TW" altLang="en-US" sz="1800" b="1" dirty="0">
                <a:latin typeface="Microsoft JhengHei" charset="-120"/>
                <a:ea typeface="Microsoft JhengHei" charset="-120"/>
                <a:cs typeface="Microsoft JhengHei" charset="-120"/>
              </a:rPr>
              <a:t>全球化包括</a:t>
            </a:r>
            <a:r>
              <a:rPr lang="zh-TW" altLang="en-US" sz="1800" b="1" dirty="0">
                <a:solidFill>
                  <a:srgbClr val="FFFF00"/>
                </a:solidFill>
                <a:latin typeface="Microsoft JhengHei" charset="-120"/>
                <a:ea typeface="Microsoft JhengHei" charset="-120"/>
                <a:cs typeface="Microsoft JhengHei" charset="-120"/>
              </a:rPr>
              <a:t>經濟</a:t>
            </a:r>
            <a:r>
              <a:rPr lang="zh-TW" altLang="en-US" sz="1800" b="1" dirty="0">
                <a:latin typeface="Microsoft JhengHei" charset="-120"/>
                <a:ea typeface="Microsoft JhengHei" charset="-120"/>
                <a:cs typeface="Microsoft JhengHei" charset="-120"/>
              </a:rPr>
              <a:t>、政治、社會及文化層面</a:t>
            </a:r>
            <a:endParaRPr lang="en-US" altLang="zh-TW" sz="1800" b="1" dirty="0">
              <a:latin typeface="Microsoft JhengHei" charset="-120"/>
              <a:ea typeface="Microsoft JhengHei" charset="-120"/>
              <a:cs typeface="Microsoft JhengHei" charset="-120"/>
            </a:endParaRPr>
          </a:p>
          <a:p>
            <a:pPr marL="216000" indent="-216000">
              <a:lnSpc>
                <a:spcPct val="100000"/>
              </a:lnSpc>
              <a:spcBef>
                <a:spcPts val="0"/>
              </a:spcBef>
              <a:spcAft>
                <a:spcPts val="0"/>
              </a:spcAft>
              <a:buClr>
                <a:schemeClr val="accent1"/>
              </a:buClr>
              <a:buFont typeface="Arial" panose="020B0604020202020204" pitchFamily="34" charset="0"/>
              <a:buChar char="•"/>
            </a:pPr>
            <a:endParaRPr lang="en-US" sz="1800" b="1" dirty="0">
              <a:latin typeface="Microsoft JhengHei" charset="-120"/>
              <a:ea typeface="Microsoft JhengHei" charset="-120"/>
              <a:cs typeface="Microsoft JhengHei" charset="-120"/>
            </a:endParaRPr>
          </a:p>
          <a:p>
            <a:pPr marL="216000" indent="-216000">
              <a:lnSpc>
                <a:spcPct val="100000"/>
              </a:lnSpc>
              <a:spcBef>
                <a:spcPts val="0"/>
              </a:spcBef>
              <a:spcAft>
                <a:spcPts val="0"/>
              </a:spcAft>
              <a:buClr>
                <a:schemeClr val="accent1"/>
              </a:buClr>
              <a:buFont typeface="Arial" panose="020B0604020202020204" pitchFamily="34" charset="0"/>
              <a:buChar char="•"/>
            </a:pPr>
            <a:r>
              <a:rPr lang="zh-TW" altLang="en-US" sz="1800" b="1" dirty="0">
                <a:latin typeface="Microsoft JhengHei" charset="-120"/>
                <a:ea typeface="Microsoft JhengHei" charset="-120"/>
                <a:cs typeface="Microsoft JhengHei" charset="-120"/>
              </a:rPr>
              <a:t>「無可避免」及「不可改變」的事實</a:t>
            </a:r>
            <a:endParaRPr lang="en-US" altLang="zh-TW" sz="1800" b="1" dirty="0">
              <a:latin typeface="Microsoft JhengHei" charset="-120"/>
              <a:ea typeface="Microsoft JhengHei" charset="-120"/>
              <a:cs typeface="Microsoft JhengHei" charset="-120"/>
            </a:endParaRPr>
          </a:p>
          <a:p>
            <a:pPr marL="216000" indent="-216000">
              <a:lnSpc>
                <a:spcPct val="100000"/>
              </a:lnSpc>
              <a:spcBef>
                <a:spcPts val="0"/>
              </a:spcBef>
              <a:spcAft>
                <a:spcPts val="0"/>
              </a:spcAft>
              <a:buClr>
                <a:schemeClr val="accent1"/>
              </a:buClr>
              <a:buFont typeface="Arial" panose="020B0604020202020204" pitchFamily="34" charset="0"/>
              <a:buChar char="•"/>
            </a:pPr>
            <a:endParaRPr lang="en-US" sz="1800" b="1" dirty="0">
              <a:latin typeface="Microsoft JhengHei" charset="-120"/>
              <a:ea typeface="Microsoft JhengHei" charset="-120"/>
              <a:cs typeface="Microsoft JhengHei" charset="-120"/>
            </a:endParaRPr>
          </a:p>
          <a:p>
            <a:pPr marL="216000" indent="-216000">
              <a:lnSpc>
                <a:spcPct val="100000"/>
              </a:lnSpc>
              <a:spcBef>
                <a:spcPts val="0"/>
              </a:spcBef>
              <a:spcAft>
                <a:spcPts val="0"/>
              </a:spcAft>
              <a:buClr>
                <a:schemeClr val="accent1"/>
              </a:buClr>
              <a:buFont typeface="Arial" panose="020B0604020202020204" pitchFamily="34" charset="0"/>
              <a:buChar char="•"/>
            </a:pPr>
            <a:r>
              <a:rPr lang="zh-TW" altLang="en-US" sz="1800" b="1" dirty="0">
                <a:latin typeface="Microsoft JhengHei" charset="-120"/>
                <a:ea typeface="Microsoft JhengHei" charset="-120"/>
                <a:cs typeface="Microsoft JhengHei" charset="-120"/>
              </a:rPr>
              <a:t>全球論、懷疑論、實變論</a:t>
            </a:r>
            <a:endParaRPr lang="en-US" altLang="zh-TW" sz="1800" b="1" dirty="0">
              <a:latin typeface="Microsoft JhengHei" charset="-120"/>
              <a:ea typeface="Microsoft JhengHei" charset="-120"/>
              <a:cs typeface="Microsoft JhengHei" charset="-120"/>
            </a:endParaRPr>
          </a:p>
          <a:p>
            <a:pPr marL="216000" indent="-216000">
              <a:lnSpc>
                <a:spcPct val="100000"/>
              </a:lnSpc>
              <a:spcBef>
                <a:spcPts val="0"/>
              </a:spcBef>
              <a:spcAft>
                <a:spcPts val="0"/>
              </a:spcAft>
              <a:buClr>
                <a:schemeClr val="accent1"/>
              </a:buClr>
              <a:buFont typeface="Arial" panose="020B0604020202020204" pitchFamily="34" charset="0"/>
              <a:buChar char="•"/>
            </a:pPr>
            <a:endParaRPr lang="en-HK" altLang="zh-TW" sz="1800" b="1" dirty="0">
              <a:latin typeface="Microsoft JhengHei" charset="-120"/>
              <a:ea typeface="Microsoft JhengHei" charset="-120"/>
              <a:cs typeface="Microsoft JhengHei" charset="-120"/>
            </a:endParaRPr>
          </a:p>
          <a:p>
            <a:pPr marL="216000" indent="-216000">
              <a:lnSpc>
                <a:spcPct val="100000"/>
              </a:lnSpc>
              <a:spcBef>
                <a:spcPts val="0"/>
              </a:spcBef>
              <a:spcAft>
                <a:spcPts val="0"/>
              </a:spcAft>
              <a:buClr>
                <a:schemeClr val="accent1"/>
              </a:buClr>
              <a:buFont typeface="Arial" panose="020B0604020202020204" pitchFamily="34" charset="0"/>
              <a:buChar char="•"/>
            </a:pPr>
            <a:r>
              <a:rPr lang="zh-TW" altLang="en-US" sz="1800" b="1" dirty="0">
                <a:latin typeface="Microsoft JhengHei" charset="-120"/>
                <a:ea typeface="Microsoft JhengHei" charset="-120"/>
                <a:cs typeface="Microsoft JhengHei" charset="-120"/>
              </a:rPr>
              <a:t>國際分工，全球生產鏈</a:t>
            </a:r>
            <a:endParaRPr lang="en-US" altLang="zh-TW" sz="1800" b="1" dirty="0">
              <a:latin typeface="Microsoft JhengHei" charset="-120"/>
              <a:ea typeface="Microsoft JhengHei" charset="-120"/>
              <a:cs typeface="Microsoft JhengHei" charset="-120"/>
            </a:endParaRPr>
          </a:p>
          <a:p>
            <a:pPr marL="216000" indent="-216000">
              <a:lnSpc>
                <a:spcPct val="100000"/>
              </a:lnSpc>
              <a:spcBef>
                <a:spcPts val="0"/>
              </a:spcBef>
              <a:spcAft>
                <a:spcPts val="0"/>
              </a:spcAft>
              <a:buClr>
                <a:schemeClr val="accent1"/>
              </a:buClr>
              <a:buFont typeface="Arial" panose="020B0604020202020204" pitchFamily="34" charset="0"/>
              <a:buChar char="•"/>
            </a:pPr>
            <a:endParaRPr lang="en-HK" altLang="zh-TW" sz="1800" b="1" dirty="0">
              <a:latin typeface="Microsoft JhengHei" charset="-120"/>
              <a:ea typeface="Microsoft JhengHei" charset="-120"/>
              <a:cs typeface="Microsoft JhengHei" charset="-120"/>
            </a:endParaRPr>
          </a:p>
          <a:p>
            <a:pPr marL="216000" indent="-216000">
              <a:lnSpc>
                <a:spcPct val="100000"/>
              </a:lnSpc>
              <a:spcBef>
                <a:spcPts val="0"/>
              </a:spcBef>
              <a:spcAft>
                <a:spcPts val="0"/>
              </a:spcAft>
              <a:buClr>
                <a:schemeClr val="accent1"/>
              </a:buClr>
              <a:buFont typeface="Arial" panose="020B0604020202020204" pitchFamily="34" charset="0"/>
              <a:buChar char="•"/>
            </a:pPr>
            <a:r>
              <a:rPr lang="zh-TW" altLang="en-US" sz="1800" b="1" dirty="0">
                <a:latin typeface="Microsoft JhengHei" charset="-120"/>
                <a:ea typeface="Microsoft JhengHei" charset="-120"/>
                <a:cs typeface="Microsoft JhengHei" charset="-120"/>
              </a:rPr>
              <a:t>剝削與壓制</a:t>
            </a:r>
            <a:endParaRPr lang="en-US" altLang="zh-TW" sz="1800" b="1" dirty="0">
              <a:latin typeface="Microsoft JhengHei" charset="-120"/>
              <a:ea typeface="Microsoft JhengHei" charset="-120"/>
              <a:cs typeface="Microsoft JhengHei" charset="-120"/>
            </a:endParaRPr>
          </a:p>
          <a:p>
            <a:pPr marL="216000" indent="-216000">
              <a:lnSpc>
                <a:spcPct val="100000"/>
              </a:lnSpc>
              <a:spcBef>
                <a:spcPts val="0"/>
              </a:spcBef>
              <a:spcAft>
                <a:spcPts val="0"/>
              </a:spcAft>
              <a:buClr>
                <a:schemeClr val="accent1"/>
              </a:buClr>
              <a:buFont typeface="Arial" panose="020B0604020202020204" pitchFamily="34" charset="0"/>
              <a:buChar char="•"/>
            </a:pPr>
            <a:endParaRPr lang="en-HK" altLang="zh-TW" sz="1800" b="1" dirty="0">
              <a:latin typeface="Microsoft JhengHei" charset="-120"/>
              <a:ea typeface="Microsoft JhengHei" charset="-120"/>
              <a:cs typeface="Microsoft JhengHei" charset="-120"/>
            </a:endParaRPr>
          </a:p>
          <a:p>
            <a:pPr marL="216000" indent="-216000">
              <a:lnSpc>
                <a:spcPct val="100000"/>
              </a:lnSpc>
              <a:spcBef>
                <a:spcPts val="0"/>
              </a:spcBef>
              <a:spcAft>
                <a:spcPts val="0"/>
              </a:spcAft>
              <a:buClr>
                <a:schemeClr val="accent1"/>
              </a:buClr>
              <a:buFont typeface="Arial" panose="020B0604020202020204" pitchFamily="34" charset="0"/>
              <a:buChar char="•"/>
            </a:pPr>
            <a:r>
              <a:rPr lang="zh-TW" altLang="en-US" sz="1800" b="1" dirty="0">
                <a:latin typeface="Microsoft JhengHei" charset="-120"/>
                <a:ea typeface="Microsoft JhengHei" charset="-120"/>
                <a:cs typeface="Microsoft JhengHei" charset="-120"/>
              </a:rPr>
              <a:t>跨國企業</a:t>
            </a:r>
            <a:endParaRPr lang="en-US" altLang="zh-TW" sz="1800" b="1" dirty="0">
              <a:latin typeface="Microsoft JhengHei" charset="-120"/>
              <a:ea typeface="Microsoft JhengHei" charset="-120"/>
              <a:cs typeface="Microsoft JhengHei" charset="-120"/>
            </a:endParaRPr>
          </a:p>
          <a:p>
            <a:pPr marL="216000" indent="-216000">
              <a:lnSpc>
                <a:spcPct val="100000"/>
              </a:lnSpc>
              <a:spcBef>
                <a:spcPts val="0"/>
              </a:spcBef>
              <a:spcAft>
                <a:spcPts val="0"/>
              </a:spcAft>
              <a:buClr>
                <a:schemeClr val="accent1"/>
              </a:buClr>
              <a:buFont typeface="Arial" panose="020B0604020202020204" pitchFamily="34" charset="0"/>
              <a:buChar char="•"/>
            </a:pPr>
            <a:endParaRPr lang="en-HK" altLang="zh-TW" sz="1800" b="1" dirty="0">
              <a:latin typeface="Microsoft JhengHei" charset="-120"/>
              <a:ea typeface="Microsoft JhengHei" charset="-120"/>
              <a:cs typeface="Microsoft JhengHei" charset="-120"/>
            </a:endParaRPr>
          </a:p>
          <a:p>
            <a:pPr marL="216000" indent="-216000">
              <a:lnSpc>
                <a:spcPct val="100000"/>
              </a:lnSpc>
              <a:spcBef>
                <a:spcPts val="0"/>
              </a:spcBef>
              <a:spcAft>
                <a:spcPts val="0"/>
              </a:spcAft>
              <a:buClr>
                <a:schemeClr val="accent1"/>
              </a:buClr>
              <a:buFont typeface="Arial" panose="020B0604020202020204" pitchFamily="34" charset="0"/>
              <a:buChar char="•"/>
            </a:pPr>
            <a:r>
              <a:rPr lang="zh-TW" altLang="en-US" sz="1800" b="1" dirty="0">
                <a:latin typeface="Microsoft JhengHei" charset="-120"/>
                <a:ea typeface="Microsoft JhengHei" charset="-120"/>
                <a:cs typeface="Microsoft JhengHei" charset="-120"/>
              </a:rPr>
              <a:t>經濟一體化</a:t>
            </a:r>
            <a:endParaRPr lang="en-US" altLang="zh-TW" sz="1800" b="1" dirty="0">
              <a:latin typeface="Microsoft JhengHei" charset="-120"/>
              <a:ea typeface="Microsoft JhengHei" charset="-120"/>
              <a:cs typeface="Microsoft JhengHei" charset="-120"/>
            </a:endParaRPr>
          </a:p>
          <a:p>
            <a:pPr marL="216000" indent="-216000">
              <a:lnSpc>
                <a:spcPct val="100000"/>
              </a:lnSpc>
              <a:spcBef>
                <a:spcPts val="0"/>
              </a:spcBef>
              <a:spcAft>
                <a:spcPts val="0"/>
              </a:spcAft>
              <a:buClr>
                <a:schemeClr val="accent1"/>
              </a:buClr>
              <a:buFont typeface="Arial" panose="020B0604020202020204" pitchFamily="34" charset="0"/>
              <a:buChar char="•"/>
            </a:pPr>
            <a:endParaRPr lang="en-HK" altLang="zh-TW" sz="1800" b="1" dirty="0">
              <a:latin typeface="Microsoft JhengHei" charset="-120"/>
              <a:ea typeface="Microsoft JhengHei" charset="-120"/>
              <a:cs typeface="Microsoft JhengHei" charset="-120"/>
            </a:endParaRPr>
          </a:p>
          <a:p>
            <a:pPr marL="216000" indent="-216000">
              <a:lnSpc>
                <a:spcPct val="100000"/>
              </a:lnSpc>
              <a:spcBef>
                <a:spcPts val="0"/>
              </a:spcBef>
              <a:spcAft>
                <a:spcPts val="0"/>
              </a:spcAft>
              <a:buClr>
                <a:schemeClr val="accent1"/>
              </a:buClr>
              <a:buFont typeface="Arial" panose="020B0604020202020204" pitchFamily="34" charset="0"/>
              <a:buChar char="•"/>
            </a:pPr>
            <a:r>
              <a:rPr lang="zh-TW" altLang="en-US" sz="1800" b="1" dirty="0">
                <a:latin typeface="Microsoft JhengHei" charset="-120"/>
                <a:ea typeface="Microsoft JhengHei" charset="-120"/>
                <a:cs typeface="Microsoft JhengHei" charset="-120"/>
              </a:rPr>
              <a:t>本土化  </a:t>
            </a:r>
            <a:r>
              <a:rPr lang="en-HK" altLang="zh-TW" sz="1800" b="1" dirty="0">
                <a:latin typeface="Microsoft JhengHei" charset="-120"/>
                <a:ea typeface="Microsoft JhengHei" charset="-120"/>
                <a:cs typeface="Microsoft JhengHei" charset="-120"/>
              </a:rPr>
              <a:t>(Localisation)</a:t>
            </a:r>
          </a:p>
          <a:p>
            <a:pPr marL="216000" indent="-216000">
              <a:lnSpc>
                <a:spcPct val="100000"/>
              </a:lnSpc>
              <a:buClr>
                <a:schemeClr val="accent1"/>
              </a:buClr>
              <a:buFont typeface="Arial" panose="020B0604020202020204" pitchFamily="34" charset="0"/>
              <a:buChar char="•"/>
            </a:pPr>
            <a:endParaRPr lang="en-HK" altLang="zh-TW" sz="1600" dirty="0">
              <a:solidFill>
                <a:schemeClr val="bg2">
                  <a:lumMod val="50000"/>
                </a:schemeClr>
              </a:solidFill>
              <a:latin typeface="Microsoft JhengHei" charset="-120"/>
              <a:ea typeface="Microsoft JhengHei" charset="-120"/>
              <a:cs typeface="Microsoft JhengHei" charset="-120"/>
            </a:endParaRPr>
          </a:p>
          <a:p>
            <a:pPr marL="216000" indent="-216000">
              <a:lnSpc>
                <a:spcPct val="100000"/>
              </a:lnSpc>
              <a:buClr>
                <a:schemeClr val="accent1"/>
              </a:buClr>
              <a:buFont typeface="Arial" panose="020B0604020202020204" pitchFamily="34" charset="0"/>
              <a:buChar char="•"/>
            </a:pPr>
            <a:endParaRPr lang="en-US" sz="1800" dirty="0">
              <a:solidFill>
                <a:schemeClr val="bg2">
                  <a:lumMod val="50000"/>
                </a:schemeClr>
              </a:solidFill>
              <a:latin typeface="Microsoft JhengHei" charset="-120"/>
              <a:ea typeface="Microsoft JhengHei" charset="-120"/>
              <a:cs typeface="Microsoft JhengHei" charset="-120"/>
            </a:endParaRPr>
          </a:p>
        </p:txBody>
      </p:sp>
      <p:pic>
        <p:nvPicPr>
          <p:cNvPr id="7" name="圖片 18">
            <a:extLst>
              <a:ext uri="{FF2B5EF4-FFF2-40B4-BE49-F238E27FC236}">
                <a16:creationId xmlns:a16="http://schemas.microsoft.com/office/drawing/2014/main" id="{B9DA1EB2-D083-405B-8A7C-FCE3980FBEC2}"/>
              </a:ext>
            </a:extLst>
          </p:cNvPr>
          <p:cNvPicPr>
            <a:picLocks noChangeAspect="1"/>
          </p:cNvPicPr>
          <p:nvPr/>
        </p:nvPicPr>
        <p:blipFill>
          <a:blip r:embed="rId4"/>
          <a:stretch>
            <a:fillRect/>
          </a:stretch>
        </p:blipFill>
        <p:spPr>
          <a:xfrm>
            <a:off x="11522044" y="7018"/>
            <a:ext cx="583433" cy="583532"/>
          </a:xfrm>
          <a:prstGeom prst="rect">
            <a:avLst/>
          </a:prstGeom>
        </p:spPr>
      </p:pic>
      <p:pic>
        <p:nvPicPr>
          <p:cNvPr id="3" name="Picture 2">
            <a:extLst>
              <a:ext uri="{FF2B5EF4-FFF2-40B4-BE49-F238E27FC236}">
                <a16:creationId xmlns:a16="http://schemas.microsoft.com/office/drawing/2014/main" id="{85D0BAB4-BD1D-4723-B247-85FFD7B219DC}"/>
              </a:ext>
            </a:extLst>
          </p:cNvPr>
          <p:cNvPicPr>
            <a:picLocks noChangeAspect="1"/>
          </p:cNvPicPr>
          <p:nvPr/>
        </p:nvPicPr>
        <p:blipFill>
          <a:blip r:embed="rId5"/>
          <a:stretch>
            <a:fillRect/>
          </a:stretch>
        </p:blipFill>
        <p:spPr>
          <a:xfrm>
            <a:off x="8753271" y="3520966"/>
            <a:ext cx="3438729" cy="2657200"/>
          </a:xfrm>
          <a:prstGeom prst="rect">
            <a:avLst/>
          </a:prstGeom>
        </p:spPr>
      </p:pic>
    </p:spTree>
    <p:extLst>
      <p:ext uri="{BB962C8B-B14F-4D97-AF65-F5344CB8AC3E}">
        <p14:creationId xmlns:p14="http://schemas.microsoft.com/office/powerpoint/2010/main" val="1311567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FFDDE1-495C-4FB1-B4AE-74A9B37F412A}"/>
              </a:ext>
            </a:extLst>
          </p:cNvPr>
          <p:cNvSpPr>
            <a:spLocks noGrp="1"/>
          </p:cNvSpPr>
          <p:nvPr>
            <p:ph type="title" orient="vert"/>
          </p:nvPr>
        </p:nvSpPr>
        <p:spPr/>
        <p:txBody>
          <a:bodyPr/>
          <a:lstStyle/>
          <a:p>
            <a:r>
              <a:rPr lang="zh-TW" altLang="en-US" dirty="0"/>
              <a:t>全球化的定義</a:t>
            </a:r>
            <a:endParaRPr lang="en-HK" dirty="0"/>
          </a:p>
        </p:txBody>
      </p:sp>
      <p:sp>
        <p:nvSpPr>
          <p:cNvPr id="3" name="Vertical Text Placeholder 2">
            <a:extLst>
              <a:ext uri="{FF2B5EF4-FFF2-40B4-BE49-F238E27FC236}">
                <a16:creationId xmlns:a16="http://schemas.microsoft.com/office/drawing/2014/main" id="{3D6A9DE6-B28F-4450-8DA3-4C7D6A7AD68D}"/>
              </a:ext>
            </a:extLst>
          </p:cNvPr>
          <p:cNvSpPr>
            <a:spLocks noGrp="1"/>
          </p:cNvSpPr>
          <p:nvPr>
            <p:ph type="body" orient="vert" idx="1"/>
          </p:nvPr>
        </p:nvSpPr>
        <p:spPr>
          <a:xfrm>
            <a:off x="1626101" y="970410"/>
            <a:ext cx="8025899" cy="5354190"/>
          </a:xfrm>
          <a:solidFill>
            <a:schemeClr val="tx1"/>
          </a:solidFill>
        </p:spPr>
        <p:txBody>
          <a:bodyPr vert="horz">
            <a:normAutofit fontScale="85000" lnSpcReduction="20000"/>
          </a:bodyPr>
          <a:lstStyle/>
          <a:p>
            <a:r>
              <a:rPr lang="zh-TW" altLang="en-US" b="1" dirty="0">
                <a:solidFill>
                  <a:schemeClr val="bg1"/>
                </a:solidFill>
              </a:rPr>
              <a:t>「全球化」為人類歷史轉變中的一種產品，當中的科技、行為和簇新的價值觀不斷影響著「全球」，世界的距離不經不覺在壓縮中，全球一體化的意識卻不斷地膨脹。</a:t>
            </a:r>
            <a:r>
              <a:rPr lang="en-US" altLang="zh-TW" dirty="0">
                <a:solidFill>
                  <a:schemeClr val="bg1"/>
                </a:solidFill>
              </a:rPr>
              <a:t>(Robertson, 2000)  (Friedman, 2007)</a:t>
            </a:r>
          </a:p>
          <a:p>
            <a:r>
              <a:rPr lang="zh-TW" altLang="en-US" b="1" dirty="0">
                <a:solidFill>
                  <a:schemeClr val="bg1"/>
                </a:solidFill>
              </a:rPr>
              <a:t>社交媒體和互聯網的出現使經濟、社會、政治、文化四個重要維度都出現了翻天復地的變化。</a:t>
            </a:r>
            <a:r>
              <a:rPr lang="zh-TW" altLang="en-US" dirty="0">
                <a:solidFill>
                  <a:schemeClr val="accent5">
                    <a:lumMod val="75000"/>
                  </a:schemeClr>
                </a:solidFill>
              </a:rPr>
              <a:t>全球化是一個過程，已經渡過了很多階段，有起有伏，時快時慢，不能夠被停止，也永遠也不會結束。 </a:t>
            </a:r>
            <a:r>
              <a:rPr lang="en-US" altLang="zh-TW" dirty="0">
                <a:solidFill>
                  <a:schemeClr val="bg1"/>
                </a:solidFill>
              </a:rPr>
              <a:t>(</a:t>
            </a:r>
            <a:r>
              <a:rPr lang="en-US" altLang="zh-TW" dirty="0" err="1">
                <a:solidFill>
                  <a:schemeClr val="bg1"/>
                </a:solidFill>
              </a:rPr>
              <a:t>H.Muller</a:t>
            </a:r>
            <a:r>
              <a:rPr lang="en-US" altLang="zh-TW" dirty="0">
                <a:solidFill>
                  <a:schemeClr val="bg1"/>
                </a:solidFill>
              </a:rPr>
              <a:t>, 2009) </a:t>
            </a:r>
          </a:p>
          <a:p>
            <a:r>
              <a:rPr lang="zh-TW" altLang="en-US" b="1" dirty="0">
                <a:solidFill>
                  <a:schemeClr val="bg1"/>
                </a:solidFill>
              </a:rPr>
              <a:t>但全球經濟化等同挑戰民族的經濟和民族國家的根基，</a:t>
            </a:r>
            <a:r>
              <a:rPr lang="zh-TW" altLang="en-US" dirty="0">
                <a:solidFill>
                  <a:schemeClr val="accent5">
                    <a:lumMod val="75000"/>
                  </a:schemeClr>
                </a:solidFill>
              </a:rPr>
              <a:t>進展過程產生抗拒、威脅、矛盾和爭拗的現象，實屬正常</a:t>
            </a:r>
            <a:r>
              <a:rPr lang="zh-TW" altLang="en-US" dirty="0">
                <a:solidFill>
                  <a:schemeClr val="bg1"/>
                </a:solidFill>
              </a:rPr>
              <a:t>。</a:t>
            </a:r>
          </a:p>
          <a:p>
            <a:r>
              <a:rPr lang="zh-TW" altLang="en-US" b="1" dirty="0">
                <a:solidFill>
                  <a:schemeClr val="bg1"/>
                </a:solidFill>
              </a:rPr>
              <a:t>影響經濟方面短缺是指具生產力和納稅的人越來越少，低學歷缺內涵的人佔大多數，粗俗便宜商品生產過多，企業為爭取高生產力覺得時間短缺，尤其</a:t>
            </a:r>
            <a:r>
              <a:rPr lang="zh-TW" altLang="en-US" dirty="0">
                <a:solidFill>
                  <a:schemeClr val="bg1"/>
                </a:solidFill>
              </a:rPr>
              <a:t>是</a:t>
            </a:r>
            <a:r>
              <a:rPr lang="zh-TW" altLang="en-US" dirty="0">
                <a:solidFill>
                  <a:schemeClr val="accent5">
                    <a:lumMod val="75000"/>
                  </a:schemeClr>
                </a:solidFill>
              </a:rPr>
              <a:t>「全球化」使強國的權力和市場地位開始分散，歐美要與中俄競爭，美元漸漸失勢。</a:t>
            </a:r>
            <a:r>
              <a:rPr lang="zh-TW" altLang="en-US" b="1" dirty="0">
                <a:solidFill>
                  <a:schemeClr val="bg1"/>
                </a:solidFill>
              </a:rPr>
              <a:t>西方國家的經濟成果退步中，世界貿易方面，中國已成第三大貿易國。</a:t>
            </a:r>
            <a:r>
              <a:rPr lang="zh-TW" altLang="en-US" dirty="0">
                <a:solidFill>
                  <a:schemeClr val="bg1"/>
                </a:solidFill>
              </a:rPr>
              <a:t> </a:t>
            </a:r>
            <a:r>
              <a:rPr lang="en-US" altLang="zh-TW" dirty="0">
                <a:solidFill>
                  <a:schemeClr val="bg1"/>
                </a:solidFill>
              </a:rPr>
              <a:t>(</a:t>
            </a:r>
            <a:r>
              <a:rPr lang="en-US" altLang="zh-TW" dirty="0" err="1">
                <a:solidFill>
                  <a:schemeClr val="bg1"/>
                </a:solidFill>
              </a:rPr>
              <a:t>H.Muller</a:t>
            </a:r>
            <a:r>
              <a:rPr lang="en-US" altLang="zh-TW" dirty="0">
                <a:solidFill>
                  <a:schemeClr val="bg1"/>
                </a:solidFill>
              </a:rPr>
              <a:t>, 2009)</a:t>
            </a:r>
          </a:p>
          <a:p>
            <a:r>
              <a:rPr lang="zh-TW" altLang="en-US" b="1" dirty="0">
                <a:solidFill>
                  <a:schemeClr val="bg1"/>
                </a:solidFill>
              </a:rPr>
              <a:t>不可低估了國家間的差異，風土民情等。所以全球化和本土化並非對立，反而是互補不足，尋求更好和新的方法在海外市場競爭，重視各國的差異性，也不完全迷信本土化</a:t>
            </a:r>
            <a:r>
              <a:rPr lang="zh-TW" altLang="en-US" dirty="0">
                <a:solidFill>
                  <a:schemeClr val="bg1"/>
                </a:solidFill>
              </a:rPr>
              <a:t>，這便是</a:t>
            </a:r>
            <a:r>
              <a:rPr lang="zh-TW" altLang="en-US" dirty="0">
                <a:solidFill>
                  <a:schemeClr val="accent5">
                    <a:lumMod val="75000"/>
                  </a:schemeClr>
                </a:solidFill>
              </a:rPr>
              <a:t>「半全球化」</a:t>
            </a:r>
            <a:r>
              <a:rPr lang="zh-TW" altLang="en-US" dirty="0">
                <a:solidFill>
                  <a:schemeClr val="bg1"/>
                </a:solidFill>
              </a:rPr>
              <a:t>的事實。 </a:t>
            </a:r>
            <a:r>
              <a:rPr lang="en-US" altLang="zh-TW" dirty="0">
                <a:solidFill>
                  <a:schemeClr val="bg1"/>
                </a:solidFill>
              </a:rPr>
              <a:t>(Ghemawat, 2007)</a:t>
            </a:r>
          </a:p>
          <a:p>
            <a:endParaRPr lang="en-HK" dirty="0"/>
          </a:p>
        </p:txBody>
      </p:sp>
      <p:pic>
        <p:nvPicPr>
          <p:cNvPr id="6" name="圖片 18">
            <a:extLst>
              <a:ext uri="{FF2B5EF4-FFF2-40B4-BE49-F238E27FC236}">
                <a16:creationId xmlns:a16="http://schemas.microsoft.com/office/drawing/2014/main" id="{B51426AF-9CF9-4E5B-895A-D2C7EEEB4912}"/>
              </a:ext>
            </a:extLst>
          </p:cNvPr>
          <p:cNvPicPr>
            <a:picLocks noChangeAspect="1"/>
          </p:cNvPicPr>
          <p:nvPr/>
        </p:nvPicPr>
        <p:blipFill>
          <a:blip r:embed="rId2"/>
          <a:stretch>
            <a:fillRect/>
          </a:stretch>
        </p:blipFill>
        <p:spPr>
          <a:xfrm>
            <a:off x="11522044" y="7018"/>
            <a:ext cx="583433" cy="583532"/>
          </a:xfrm>
          <a:prstGeom prst="rect">
            <a:avLst/>
          </a:prstGeom>
        </p:spPr>
      </p:pic>
    </p:spTree>
    <p:extLst>
      <p:ext uri="{BB962C8B-B14F-4D97-AF65-F5344CB8AC3E}">
        <p14:creationId xmlns:p14="http://schemas.microsoft.com/office/powerpoint/2010/main" val="745634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a:lstStyle/>
          <a:p>
            <a:r>
              <a:rPr lang="zh-TW" altLang="en-US" sz="3600" b="1" dirty="0">
                <a:latin typeface="Microsoft JhengHei" charset="-120"/>
                <a:ea typeface="Microsoft JhengHei" charset="-120"/>
                <a:cs typeface="Microsoft JhengHei" charset="-120"/>
              </a:rPr>
              <a:t>經濟全球化的特徵</a:t>
            </a:r>
            <a:br>
              <a:rPr lang="en-US" sz="3600" dirty="0">
                <a:latin typeface="Microsoft JhengHei" charset="-120"/>
                <a:ea typeface="Microsoft JhengHei" charset="-120"/>
                <a:cs typeface="Microsoft JhengHei" charset="-120"/>
              </a:rPr>
            </a:br>
            <a:endParaRPr lang="en-US" dirty="0"/>
          </a:p>
        </p:txBody>
      </p:sp>
      <p:pic>
        <p:nvPicPr>
          <p:cNvPr id="4" name="Picture 3">
            <a:extLst>
              <a:ext uri="{FF2B5EF4-FFF2-40B4-BE49-F238E27FC236}">
                <a16:creationId xmlns:a16="http://schemas.microsoft.com/office/drawing/2014/main" id="{9339BCAE-AB6A-4A0B-962F-0A2DB1B366AC}"/>
              </a:ext>
            </a:extLst>
          </p:cNvPr>
          <p:cNvPicPr>
            <a:picLocks noChangeAspect="1"/>
          </p:cNvPicPr>
          <p:nvPr/>
        </p:nvPicPr>
        <p:blipFill>
          <a:blip r:embed="rId3"/>
          <a:stretch>
            <a:fillRect/>
          </a:stretch>
        </p:blipFill>
        <p:spPr>
          <a:xfrm>
            <a:off x="-114788" y="1"/>
            <a:ext cx="9802485" cy="6858000"/>
          </a:xfrm>
          <a:prstGeom prst="rect">
            <a:avLst/>
          </a:prstGeom>
        </p:spPr>
      </p:pic>
      <p:pic>
        <p:nvPicPr>
          <p:cNvPr id="5" name="圖片 18">
            <a:extLst>
              <a:ext uri="{FF2B5EF4-FFF2-40B4-BE49-F238E27FC236}">
                <a16:creationId xmlns:a16="http://schemas.microsoft.com/office/drawing/2014/main" id="{F385D395-CC0F-4D83-9A76-15214857B187}"/>
              </a:ext>
            </a:extLst>
          </p:cNvPr>
          <p:cNvPicPr>
            <a:picLocks noChangeAspect="1"/>
          </p:cNvPicPr>
          <p:nvPr/>
        </p:nvPicPr>
        <p:blipFill>
          <a:blip r:embed="rId4"/>
          <a:stretch>
            <a:fillRect/>
          </a:stretch>
        </p:blipFill>
        <p:spPr>
          <a:xfrm>
            <a:off x="11522044" y="7018"/>
            <a:ext cx="583433" cy="583532"/>
          </a:xfrm>
          <a:prstGeom prst="rect">
            <a:avLst/>
          </a:prstGeom>
        </p:spPr>
      </p:pic>
    </p:spTree>
    <p:extLst>
      <p:ext uri="{BB962C8B-B14F-4D97-AF65-F5344CB8AC3E}">
        <p14:creationId xmlns:p14="http://schemas.microsoft.com/office/powerpoint/2010/main" val="1620054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a:lstStyle/>
          <a:p>
            <a:r>
              <a:rPr lang="zh-TW" altLang="en-US" sz="3600" b="1" dirty="0">
                <a:latin typeface="Microsoft JhengHei" charset="-120"/>
                <a:ea typeface="Microsoft JhengHei" charset="-120"/>
                <a:cs typeface="Microsoft JhengHei" charset="-120"/>
              </a:rPr>
              <a:t>經濟全球化的影響</a:t>
            </a:r>
            <a:br>
              <a:rPr lang="en-US" sz="3600" dirty="0">
                <a:latin typeface="Microsoft JhengHei" charset="-120"/>
                <a:ea typeface="Microsoft JhengHei" charset="-120"/>
                <a:cs typeface="Microsoft JhengHei" charset="-120"/>
              </a:rPr>
            </a:br>
            <a:endParaRPr lang="en-US" dirty="0"/>
          </a:p>
        </p:txBody>
      </p:sp>
      <p:pic>
        <p:nvPicPr>
          <p:cNvPr id="5" name="Picture 4">
            <a:extLst>
              <a:ext uri="{FF2B5EF4-FFF2-40B4-BE49-F238E27FC236}">
                <a16:creationId xmlns:a16="http://schemas.microsoft.com/office/drawing/2014/main" id="{888B18D8-65FF-43B1-8D5C-3845997D3D8C}"/>
              </a:ext>
            </a:extLst>
          </p:cNvPr>
          <p:cNvPicPr>
            <a:picLocks noChangeAspect="1"/>
          </p:cNvPicPr>
          <p:nvPr/>
        </p:nvPicPr>
        <p:blipFill rotWithShape="1">
          <a:blip r:embed="rId3"/>
          <a:srcRect t="15495" r="465"/>
          <a:stretch/>
        </p:blipFill>
        <p:spPr>
          <a:xfrm>
            <a:off x="-13543" y="0"/>
            <a:ext cx="9676527" cy="6858000"/>
          </a:xfrm>
          <a:prstGeom prst="rect">
            <a:avLst/>
          </a:prstGeom>
        </p:spPr>
      </p:pic>
      <p:pic>
        <p:nvPicPr>
          <p:cNvPr id="6" name="圖片 18">
            <a:extLst>
              <a:ext uri="{FF2B5EF4-FFF2-40B4-BE49-F238E27FC236}">
                <a16:creationId xmlns:a16="http://schemas.microsoft.com/office/drawing/2014/main" id="{A4818341-17FE-497B-A2AC-1578E4A47214}"/>
              </a:ext>
            </a:extLst>
          </p:cNvPr>
          <p:cNvPicPr>
            <a:picLocks noChangeAspect="1"/>
          </p:cNvPicPr>
          <p:nvPr/>
        </p:nvPicPr>
        <p:blipFill>
          <a:blip r:embed="rId4"/>
          <a:stretch>
            <a:fillRect/>
          </a:stretch>
        </p:blipFill>
        <p:spPr>
          <a:xfrm>
            <a:off x="11522044" y="7018"/>
            <a:ext cx="583433" cy="583532"/>
          </a:xfrm>
          <a:prstGeom prst="rect">
            <a:avLst/>
          </a:prstGeom>
        </p:spPr>
      </p:pic>
    </p:spTree>
    <p:extLst>
      <p:ext uri="{BB962C8B-B14F-4D97-AF65-F5344CB8AC3E}">
        <p14:creationId xmlns:p14="http://schemas.microsoft.com/office/powerpoint/2010/main" val="684380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6821" y="354057"/>
            <a:ext cx="9910118" cy="1446550"/>
          </a:xfrm>
          <a:prstGeom prst="rect">
            <a:avLst/>
          </a:prstGeom>
        </p:spPr>
        <p:txBody>
          <a:bodyPr wrap="square">
            <a:spAutoFit/>
          </a:bodyPr>
          <a:lstStyle/>
          <a:p>
            <a:r>
              <a:rPr lang="en-US" sz="4400" b="1" dirty="0">
                <a:latin typeface="Century Gothic" charset="0"/>
                <a:ea typeface="Century Gothic" charset="0"/>
                <a:cs typeface="Century Gothic" charset="0"/>
              </a:rPr>
              <a:t>Lesson 2 : </a:t>
            </a:r>
            <a:br>
              <a:rPr lang="en-US" sz="4400" dirty="0"/>
            </a:br>
            <a:r>
              <a:rPr lang="en-US" sz="4400" b="1" dirty="0">
                <a:solidFill>
                  <a:schemeClr val="tx2"/>
                </a:solidFill>
                <a:latin typeface="Century Gothic" charset="0"/>
                <a:ea typeface="Century Gothic" charset="0"/>
                <a:cs typeface="Century Gothic" charset="0"/>
              </a:rPr>
              <a:t>Comparison of Trends &amp; Forces</a:t>
            </a:r>
          </a:p>
        </p:txBody>
      </p:sp>
      <p:sp>
        <p:nvSpPr>
          <p:cNvPr id="5" name="Text Placeholder 3">
            <a:extLst>
              <a:ext uri="{FF2B5EF4-FFF2-40B4-BE49-F238E27FC236}">
                <a16:creationId xmlns:a16="http://schemas.microsoft.com/office/drawing/2014/main" id="{29AD4A91-7AB8-40C3-9C11-950FF5FC7DFC}"/>
              </a:ext>
            </a:extLst>
          </p:cNvPr>
          <p:cNvSpPr txBox="1">
            <a:spLocks/>
          </p:cNvSpPr>
          <p:nvPr/>
        </p:nvSpPr>
        <p:spPr>
          <a:xfrm>
            <a:off x="1340706" y="1800608"/>
            <a:ext cx="4303956" cy="914965"/>
          </a:xfrm>
          <a:prstGeom prst="rect">
            <a:avLst/>
          </a:prstGeom>
          <a:solidFill>
            <a:srgbClr val="FFFFFF">
              <a:alpha val="40000"/>
            </a:srgbClr>
          </a:solidFill>
          <a:ln>
            <a:no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buNone/>
            </a:pPr>
            <a:r>
              <a:rPr lang="zh-TW" altLang="en-US" sz="1600" dirty="0">
                <a:latin typeface="Microsoft JhengHei" charset="-120"/>
                <a:ea typeface="Microsoft JhengHei" charset="-120"/>
                <a:cs typeface="Microsoft JhengHei" charset="-120"/>
              </a:rPr>
              <a:t>環球未來研究社</a:t>
            </a:r>
            <a:br>
              <a:rPr lang="en-HK" altLang="zh-TW" sz="1600" dirty="0">
                <a:latin typeface="Microsoft JhengHei" charset="-120"/>
                <a:ea typeface="Microsoft JhengHei" charset="-120"/>
                <a:cs typeface="Microsoft JhengHei" charset="-120"/>
              </a:rPr>
            </a:br>
            <a:r>
              <a:rPr lang="en-US" altLang="zh-TW" sz="1600" dirty="0">
                <a:latin typeface="Microsoft JhengHei" charset="-120"/>
                <a:ea typeface="Microsoft JhengHei" charset="-120"/>
                <a:cs typeface="Microsoft JhengHei" charset="-120"/>
              </a:rPr>
              <a:t>(</a:t>
            </a:r>
            <a:r>
              <a:rPr lang="en-HK" sz="1600" dirty="0">
                <a:latin typeface="Microsoft JhengHei" charset="-120"/>
                <a:ea typeface="Microsoft JhengHei" charset="-120"/>
                <a:cs typeface="Microsoft JhengHei" charset="-120"/>
              </a:rPr>
              <a:t>Institute for Global Futures) 10 Trends</a:t>
            </a:r>
          </a:p>
        </p:txBody>
      </p:sp>
      <p:sp>
        <p:nvSpPr>
          <p:cNvPr id="7" name="Text Placeholder 3">
            <a:extLst>
              <a:ext uri="{FF2B5EF4-FFF2-40B4-BE49-F238E27FC236}">
                <a16:creationId xmlns:a16="http://schemas.microsoft.com/office/drawing/2014/main" id="{29AD4A91-7AB8-40C3-9C11-950FF5FC7DFC}"/>
              </a:ext>
            </a:extLst>
          </p:cNvPr>
          <p:cNvSpPr txBox="1">
            <a:spLocks/>
          </p:cNvSpPr>
          <p:nvPr/>
        </p:nvSpPr>
        <p:spPr>
          <a:xfrm>
            <a:off x="6101990" y="1800608"/>
            <a:ext cx="4609071" cy="914966"/>
          </a:xfrm>
          <a:prstGeom prst="rect">
            <a:avLst/>
          </a:prstGeom>
          <a:solidFill>
            <a:srgbClr val="FFFFFF">
              <a:alpha val="40000"/>
            </a:srgbClr>
          </a:solidFill>
          <a:ln>
            <a:no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buNone/>
            </a:pPr>
            <a:r>
              <a:rPr lang="zh-TW" altLang="en-US" sz="1600" dirty="0">
                <a:latin typeface="Microsoft JhengHei" charset="-120"/>
                <a:ea typeface="Microsoft JhengHei" charset="-120"/>
                <a:cs typeface="Microsoft JhengHei" charset="-120"/>
              </a:rPr>
              <a:t>麥肯錫全球研究所</a:t>
            </a:r>
            <a:br>
              <a:rPr lang="en-HK" altLang="zh-TW" sz="1600" dirty="0">
                <a:latin typeface="Microsoft JhengHei" charset="-120"/>
                <a:ea typeface="Microsoft JhengHei" charset="-120"/>
                <a:cs typeface="Microsoft JhengHei" charset="-120"/>
              </a:rPr>
            </a:br>
            <a:r>
              <a:rPr lang="en-US" altLang="zh-TW" sz="1600" dirty="0">
                <a:latin typeface="Microsoft JhengHei" charset="-120"/>
                <a:ea typeface="Microsoft JhengHei" charset="-120"/>
                <a:cs typeface="Microsoft JhengHei" charset="-120"/>
              </a:rPr>
              <a:t>(</a:t>
            </a:r>
            <a:r>
              <a:rPr lang="en-HK" sz="1600" dirty="0">
                <a:latin typeface="Microsoft JhengHei" charset="-120"/>
                <a:ea typeface="Microsoft JhengHei" charset="-120"/>
                <a:cs typeface="Microsoft JhengHei" charset="-120"/>
              </a:rPr>
              <a:t>Mckinsey Global Institute)  4 Forces</a:t>
            </a:r>
          </a:p>
        </p:txBody>
      </p:sp>
      <p:sp>
        <p:nvSpPr>
          <p:cNvPr id="8" name="Content Placeholder 8">
            <a:extLst>
              <a:ext uri="{FF2B5EF4-FFF2-40B4-BE49-F238E27FC236}">
                <a16:creationId xmlns:a16="http://schemas.microsoft.com/office/drawing/2014/main" id="{A090185A-5472-41F7-92DE-BA8DC63FBA1C}"/>
              </a:ext>
            </a:extLst>
          </p:cNvPr>
          <p:cNvSpPr txBox="1">
            <a:spLocks/>
          </p:cNvSpPr>
          <p:nvPr/>
        </p:nvSpPr>
        <p:spPr>
          <a:xfrm>
            <a:off x="1340707" y="2883877"/>
            <a:ext cx="4524065" cy="3620066"/>
          </a:xfrm>
          <a:prstGeom prst="rect">
            <a:avLst/>
          </a:prstGeom>
          <a:solidFill>
            <a:srgbClr val="FFFF00">
              <a:alpha val="14902"/>
            </a:srgbClr>
          </a:solidFill>
        </p:spPr>
        <p:txBody>
          <a:bodyPr anchor="ctr">
            <a:no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lnSpc>
                <a:spcPct val="100000"/>
              </a:lnSpc>
              <a:spcBef>
                <a:spcPts val="0"/>
              </a:spcBef>
              <a:spcAft>
                <a:spcPts val="0"/>
              </a:spcAft>
              <a:buNone/>
            </a:pPr>
            <a:r>
              <a:rPr lang="zh-TW" altLang="en-US" sz="1600" b="1" dirty="0">
                <a:solidFill>
                  <a:srgbClr val="FFFF00"/>
                </a:solidFill>
                <a:latin typeface="Microsoft JhengHei" charset="-120"/>
                <a:ea typeface="Microsoft JhengHei" charset="-120"/>
                <a:cs typeface="Microsoft JhengHei" charset="-120"/>
              </a:rPr>
              <a:t>創</a:t>
            </a:r>
            <a:r>
              <a:rPr lang="zh-TW" altLang="en-US" sz="1800" b="1" dirty="0">
                <a:solidFill>
                  <a:srgbClr val="FFFF00"/>
                </a:solidFill>
                <a:latin typeface="Microsoft JhengHei" charset="-120"/>
                <a:ea typeface="Microsoft JhengHei" charset="-120"/>
                <a:cs typeface="Microsoft JhengHei" charset="-120"/>
              </a:rPr>
              <a:t>新經濟 </a:t>
            </a:r>
            <a:r>
              <a:rPr lang="en-HK" altLang="zh-TW" sz="1800" b="1" dirty="0">
                <a:solidFill>
                  <a:srgbClr val="FFFF00"/>
                </a:solidFill>
                <a:latin typeface="Microsoft JhengHei" charset="-120"/>
                <a:ea typeface="Microsoft JhengHei" charset="-120"/>
                <a:cs typeface="Microsoft JhengHei" charset="-120"/>
              </a:rPr>
              <a:t>	</a:t>
            </a:r>
            <a:r>
              <a:rPr lang="en-HK" sz="1800" dirty="0">
                <a:solidFill>
                  <a:srgbClr val="FFFF00"/>
                </a:solidFill>
                <a:latin typeface="Microsoft JhengHei" charset="-120"/>
                <a:ea typeface="Microsoft JhengHei" charset="-120"/>
                <a:cs typeface="Microsoft JhengHei" charset="-120"/>
              </a:rPr>
              <a:t>Innovation Economy</a:t>
            </a:r>
          </a:p>
          <a:p>
            <a:pPr marL="0" indent="0">
              <a:lnSpc>
                <a:spcPct val="100000"/>
              </a:lnSpc>
              <a:spcBef>
                <a:spcPts val="0"/>
              </a:spcBef>
              <a:spcAft>
                <a:spcPts val="0"/>
              </a:spcAft>
              <a:buNone/>
            </a:pPr>
            <a:r>
              <a:rPr lang="zh-TW" altLang="en-US" sz="1800" b="1" dirty="0">
                <a:solidFill>
                  <a:srgbClr val="FFFF00"/>
                </a:solidFill>
                <a:latin typeface="Microsoft JhengHei" charset="-120"/>
                <a:ea typeface="Microsoft JhengHei" charset="-120"/>
                <a:cs typeface="Microsoft JhengHei" charset="-120"/>
              </a:rPr>
              <a:t>極端科學 </a:t>
            </a:r>
            <a:r>
              <a:rPr lang="en-HK" altLang="zh-TW" sz="1800" dirty="0">
                <a:solidFill>
                  <a:srgbClr val="FFFF00"/>
                </a:solidFill>
                <a:latin typeface="Microsoft JhengHei" charset="-120"/>
                <a:ea typeface="Microsoft JhengHei" charset="-120"/>
                <a:cs typeface="Microsoft JhengHei" charset="-120"/>
              </a:rPr>
              <a:t>	</a:t>
            </a:r>
            <a:r>
              <a:rPr lang="en-HK" sz="1800" dirty="0">
                <a:solidFill>
                  <a:srgbClr val="FFFF00"/>
                </a:solidFill>
                <a:latin typeface="Microsoft JhengHei" charset="-120"/>
                <a:ea typeface="Microsoft JhengHei" charset="-120"/>
                <a:cs typeface="Microsoft JhengHei" charset="-120"/>
              </a:rPr>
              <a:t>Weird Science</a:t>
            </a:r>
          </a:p>
          <a:p>
            <a:pPr marL="0" indent="0">
              <a:lnSpc>
                <a:spcPct val="100000"/>
              </a:lnSpc>
              <a:spcBef>
                <a:spcPts val="0"/>
              </a:spcBef>
              <a:spcAft>
                <a:spcPts val="0"/>
              </a:spcAft>
              <a:buNone/>
            </a:pPr>
            <a:r>
              <a:rPr lang="zh-TW" altLang="en-US" sz="1800" b="1" dirty="0">
                <a:solidFill>
                  <a:srgbClr val="FFFF00"/>
                </a:solidFill>
                <a:latin typeface="Microsoft JhengHei" charset="-120"/>
                <a:ea typeface="Microsoft JhengHei" charset="-120"/>
                <a:cs typeface="Microsoft JhengHei" charset="-120"/>
              </a:rPr>
              <a:t>未來能源 </a:t>
            </a:r>
            <a:r>
              <a:rPr lang="en-HK" altLang="zh-TW" sz="1800" dirty="0">
                <a:solidFill>
                  <a:srgbClr val="FFFF00"/>
                </a:solidFill>
                <a:latin typeface="Microsoft JhengHei" charset="-120"/>
                <a:ea typeface="Microsoft JhengHei" charset="-120"/>
                <a:cs typeface="Microsoft JhengHei" charset="-120"/>
              </a:rPr>
              <a:t>	</a:t>
            </a:r>
            <a:r>
              <a:rPr lang="en-HK" sz="1800" dirty="0">
                <a:solidFill>
                  <a:srgbClr val="FFFF00"/>
                </a:solidFill>
                <a:latin typeface="Microsoft JhengHei" charset="-120"/>
                <a:ea typeface="Microsoft JhengHei" charset="-120"/>
                <a:cs typeface="Microsoft JhengHei" charset="-120"/>
              </a:rPr>
              <a:t>Fuelling the Future</a:t>
            </a:r>
          </a:p>
          <a:p>
            <a:pPr marL="0" indent="0">
              <a:lnSpc>
                <a:spcPct val="100000"/>
              </a:lnSpc>
              <a:spcBef>
                <a:spcPts val="0"/>
              </a:spcBef>
              <a:spcAft>
                <a:spcPts val="0"/>
              </a:spcAft>
              <a:buNone/>
            </a:pPr>
            <a:r>
              <a:rPr lang="zh-TW" altLang="en-US" sz="1800" b="1" dirty="0">
                <a:solidFill>
                  <a:srgbClr val="FFFF00"/>
                </a:solidFill>
                <a:latin typeface="Microsoft JhengHei" charset="-120"/>
                <a:ea typeface="Microsoft JhengHei" charset="-120"/>
                <a:cs typeface="Microsoft JhengHei" charset="-120"/>
              </a:rPr>
              <a:t>未來人力資源 </a:t>
            </a:r>
            <a:r>
              <a:rPr lang="en-HK" altLang="zh-TW" sz="1800" dirty="0">
                <a:solidFill>
                  <a:srgbClr val="FFFF00"/>
                </a:solidFill>
                <a:latin typeface="Microsoft JhengHei" charset="-120"/>
                <a:ea typeface="Microsoft JhengHei" charset="-120"/>
                <a:cs typeface="Microsoft JhengHei" charset="-120"/>
              </a:rPr>
              <a:t>	</a:t>
            </a:r>
            <a:r>
              <a:rPr lang="en-HK" sz="1800" dirty="0">
                <a:solidFill>
                  <a:srgbClr val="FFFF00"/>
                </a:solidFill>
                <a:latin typeface="Microsoft JhengHei" charset="-120"/>
                <a:ea typeface="Microsoft JhengHei" charset="-120"/>
                <a:cs typeface="Microsoft JhengHei" charset="-120"/>
              </a:rPr>
              <a:t>Next Work Force</a:t>
            </a:r>
          </a:p>
          <a:p>
            <a:pPr marL="0" indent="0">
              <a:lnSpc>
                <a:spcPct val="100000"/>
              </a:lnSpc>
              <a:spcBef>
                <a:spcPts val="0"/>
              </a:spcBef>
              <a:spcAft>
                <a:spcPts val="0"/>
              </a:spcAft>
              <a:buNone/>
            </a:pPr>
            <a:r>
              <a:rPr lang="zh-TW" altLang="en-US" sz="1800" b="1" dirty="0">
                <a:solidFill>
                  <a:srgbClr val="FF0000"/>
                </a:solidFill>
                <a:latin typeface="Microsoft JhengHei" charset="-120"/>
                <a:ea typeface="Microsoft JhengHei" charset="-120"/>
                <a:cs typeface="Microsoft JhengHei" charset="-120"/>
              </a:rPr>
              <a:t>全球化 </a:t>
            </a:r>
            <a:r>
              <a:rPr lang="en-HK" altLang="zh-TW" sz="1800" dirty="0">
                <a:solidFill>
                  <a:srgbClr val="FFFF00"/>
                </a:solidFill>
                <a:latin typeface="Microsoft JhengHei" charset="-120"/>
                <a:ea typeface="Microsoft JhengHei" charset="-120"/>
                <a:cs typeface="Microsoft JhengHei" charset="-120"/>
              </a:rPr>
              <a:t>		</a:t>
            </a:r>
            <a:r>
              <a:rPr lang="en-HK" sz="1800" dirty="0">
                <a:solidFill>
                  <a:srgbClr val="FF0000"/>
                </a:solidFill>
                <a:latin typeface="Microsoft JhengHei" charset="-120"/>
                <a:ea typeface="Microsoft JhengHei" charset="-120"/>
                <a:cs typeface="Microsoft JhengHei" charset="-120"/>
              </a:rPr>
              <a:t>Globalization</a:t>
            </a:r>
          </a:p>
          <a:p>
            <a:pPr marL="0" indent="0">
              <a:lnSpc>
                <a:spcPct val="100000"/>
              </a:lnSpc>
              <a:spcBef>
                <a:spcPts val="0"/>
              </a:spcBef>
              <a:spcAft>
                <a:spcPts val="0"/>
              </a:spcAft>
              <a:buNone/>
            </a:pPr>
            <a:r>
              <a:rPr lang="zh-TW" altLang="en-US" sz="1800" b="1" dirty="0">
                <a:solidFill>
                  <a:srgbClr val="FF0000"/>
                </a:solidFill>
                <a:latin typeface="Microsoft JhengHei" charset="-120"/>
                <a:ea typeface="Microsoft JhengHei" charset="-120"/>
                <a:cs typeface="Microsoft JhengHei" charset="-120"/>
              </a:rPr>
              <a:t>未來的中美關係</a:t>
            </a:r>
            <a:r>
              <a:rPr lang="en-HK" altLang="zh-TW" sz="1800" dirty="0">
                <a:solidFill>
                  <a:srgbClr val="FF0000"/>
                </a:solidFill>
                <a:latin typeface="Microsoft JhengHei" charset="-120"/>
                <a:ea typeface="Microsoft JhengHei" charset="-120"/>
                <a:cs typeface="Microsoft JhengHei" charset="-120"/>
              </a:rPr>
              <a:t>	</a:t>
            </a:r>
            <a:r>
              <a:rPr lang="en-HK" sz="1800" dirty="0">
                <a:solidFill>
                  <a:srgbClr val="FF0000"/>
                </a:solidFill>
                <a:latin typeface="Microsoft JhengHei" charset="-120"/>
                <a:ea typeface="Microsoft JhengHei" charset="-120"/>
                <a:cs typeface="Microsoft JhengHei" charset="-120"/>
              </a:rPr>
              <a:t>US-China Future</a:t>
            </a:r>
          </a:p>
          <a:p>
            <a:pPr marL="0" indent="0">
              <a:lnSpc>
                <a:spcPct val="100000"/>
              </a:lnSpc>
              <a:spcBef>
                <a:spcPts val="0"/>
              </a:spcBef>
              <a:spcAft>
                <a:spcPts val="0"/>
              </a:spcAft>
              <a:buNone/>
            </a:pPr>
            <a:r>
              <a:rPr lang="zh-TW" altLang="en-US" sz="1800" b="1" dirty="0">
                <a:solidFill>
                  <a:srgbClr val="FFFF00"/>
                </a:solidFill>
                <a:latin typeface="Microsoft JhengHei" charset="-120"/>
                <a:ea typeface="Microsoft JhengHei" charset="-120"/>
                <a:cs typeface="Microsoft JhengHei" charset="-120"/>
              </a:rPr>
              <a:t>老人醫學</a:t>
            </a:r>
            <a:r>
              <a:rPr lang="en-HK" altLang="zh-TW" sz="1800" dirty="0">
                <a:solidFill>
                  <a:srgbClr val="FFFF00"/>
                </a:solidFill>
                <a:latin typeface="Microsoft JhengHei" charset="-120"/>
                <a:ea typeface="Microsoft JhengHei" charset="-120"/>
                <a:cs typeface="Microsoft JhengHei" charset="-120"/>
              </a:rPr>
              <a:t>	</a:t>
            </a:r>
            <a:r>
              <a:rPr lang="en-HK" sz="1800" dirty="0">
                <a:solidFill>
                  <a:srgbClr val="FFFF00"/>
                </a:solidFill>
                <a:latin typeface="Microsoft JhengHei" charset="-120"/>
                <a:ea typeface="Microsoft JhengHei" charset="-120"/>
                <a:cs typeface="Microsoft JhengHei" charset="-120"/>
              </a:rPr>
              <a:t>Longevity Medicine</a:t>
            </a:r>
          </a:p>
          <a:p>
            <a:pPr marL="0" indent="0">
              <a:lnSpc>
                <a:spcPct val="100000"/>
              </a:lnSpc>
              <a:spcBef>
                <a:spcPts val="0"/>
              </a:spcBef>
              <a:spcAft>
                <a:spcPts val="0"/>
              </a:spcAft>
              <a:buNone/>
            </a:pPr>
            <a:r>
              <a:rPr lang="zh-TW" altLang="en-US" sz="1800" b="1" dirty="0">
                <a:solidFill>
                  <a:srgbClr val="FFFF00"/>
                </a:solidFill>
                <a:latin typeface="Microsoft JhengHei" charset="-120"/>
                <a:ea typeface="Microsoft JhengHei" charset="-120"/>
                <a:cs typeface="Microsoft JhengHei" charset="-120"/>
              </a:rPr>
              <a:t>個人私隱權利</a:t>
            </a:r>
            <a:r>
              <a:rPr lang="en-HK" altLang="zh-TW" sz="1800" dirty="0">
                <a:solidFill>
                  <a:srgbClr val="FFFF00"/>
                </a:solidFill>
                <a:latin typeface="Microsoft JhengHei" charset="-120"/>
                <a:ea typeface="Microsoft JhengHei" charset="-120"/>
                <a:cs typeface="Microsoft JhengHei" charset="-120"/>
              </a:rPr>
              <a:t>	</a:t>
            </a:r>
            <a:r>
              <a:rPr lang="en-HK" sz="1800" dirty="0">
                <a:solidFill>
                  <a:srgbClr val="FFFF00"/>
                </a:solidFill>
                <a:latin typeface="Microsoft JhengHei" charset="-120"/>
                <a:ea typeface="Microsoft JhengHei" charset="-120"/>
                <a:cs typeface="Microsoft JhengHei" charset="-120"/>
              </a:rPr>
              <a:t>Future of the individual</a:t>
            </a:r>
          </a:p>
          <a:p>
            <a:pPr marL="0" indent="0">
              <a:lnSpc>
                <a:spcPct val="100000"/>
              </a:lnSpc>
              <a:spcBef>
                <a:spcPts val="0"/>
              </a:spcBef>
              <a:spcAft>
                <a:spcPts val="0"/>
              </a:spcAft>
              <a:buNone/>
            </a:pPr>
            <a:r>
              <a:rPr lang="zh-TW" altLang="en-US" sz="1800" b="1" dirty="0">
                <a:solidFill>
                  <a:srgbClr val="FFFF00"/>
                </a:solidFill>
                <a:latin typeface="Microsoft JhengHei" charset="-120"/>
                <a:ea typeface="Microsoft JhengHei" charset="-120"/>
                <a:cs typeface="Microsoft JhengHei" charset="-120"/>
              </a:rPr>
              <a:t>未來安全防護 </a:t>
            </a:r>
            <a:r>
              <a:rPr lang="en-HK" altLang="zh-TW" sz="1800" dirty="0">
                <a:solidFill>
                  <a:srgbClr val="FFFF00"/>
                </a:solidFill>
                <a:latin typeface="Microsoft JhengHei" charset="-120"/>
                <a:ea typeface="Microsoft JhengHei" charset="-120"/>
                <a:cs typeface="Microsoft JhengHei" charset="-120"/>
              </a:rPr>
              <a:t>	</a:t>
            </a:r>
            <a:r>
              <a:rPr lang="en-HK" sz="1800" dirty="0">
                <a:solidFill>
                  <a:srgbClr val="FFFF00"/>
                </a:solidFill>
                <a:latin typeface="Microsoft JhengHei" charset="-120"/>
                <a:ea typeface="Microsoft JhengHei" charset="-120"/>
                <a:cs typeface="Microsoft JhengHei" charset="-120"/>
              </a:rPr>
              <a:t>Securing the Future</a:t>
            </a:r>
          </a:p>
          <a:p>
            <a:pPr marL="0" indent="0">
              <a:lnSpc>
                <a:spcPct val="100000"/>
              </a:lnSpc>
              <a:spcBef>
                <a:spcPts val="0"/>
              </a:spcBef>
              <a:spcAft>
                <a:spcPts val="0"/>
              </a:spcAft>
              <a:buNone/>
            </a:pPr>
            <a:r>
              <a:rPr lang="zh-TW" altLang="en-US" sz="1800" b="1" dirty="0">
                <a:solidFill>
                  <a:srgbClr val="FFFF00"/>
                </a:solidFill>
                <a:latin typeface="Microsoft JhengHei" charset="-120"/>
                <a:ea typeface="Microsoft JhengHei" charset="-120"/>
                <a:cs typeface="Microsoft JhengHei" charset="-120"/>
              </a:rPr>
              <a:t>氣候變遷 </a:t>
            </a:r>
            <a:r>
              <a:rPr lang="en-HK" altLang="zh-TW" sz="1800" dirty="0">
                <a:solidFill>
                  <a:srgbClr val="FFFF00"/>
                </a:solidFill>
                <a:latin typeface="Microsoft JhengHei" charset="-120"/>
                <a:ea typeface="Microsoft JhengHei" charset="-120"/>
                <a:cs typeface="Microsoft JhengHei" charset="-120"/>
              </a:rPr>
              <a:t>	</a:t>
            </a:r>
            <a:r>
              <a:rPr lang="en-HK" sz="1800" dirty="0">
                <a:solidFill>
                  <a:srgbClr val="FFFF00"/>
                </a:solidFill>
                <a:latin typeface="Microsoft JhengHei" charset="-120"/>
                <a:ea typeface="Microsoft JhengHei" charset="-120"/>
                <a:cs typeface="Microsoft JhengHei" charset="-120"/>
              </a:rPr>
              <a:t>Climate Change</a:t>
            </a:r>
          </a:p>
        </p:txBody>
      </p:sp>
      <p:sp>
        <p:nvSpPr>
          <p:cNvPr id="9" name="Content Placeholder 8">
            <a:extLst>
              <a:ext uri="{FF2B5EF4-FFF2-40B4-BE49-F238E27FC236}">
                <a16:creationId xmlns:a16="http://schemas.microsoft.com/office/drawing/2014/main" id="{A090185A-5472-41F7-92DE-BA8DC63FBA1C}"/>
              </a:ext>
            </a:extLst>
          </p:cNvPr>
          <p:cNvSpPr txBox="1">
            <a:spLocks/>
          </p:cNvSpPr>
          <p:nvPr/>
        </p:nvSpPr>
        <p:spPr>
          <a:xfrm>
            <a:off x="6242223" y="2883877"/>
            <a:ext cx="4609071" cy="3620066"/>
          </a:xfrm>
          <a:prstGeom prst="rect">
            <a:avLst/>
          </a:prstGeom>
          <a:solidFill>
            <a:srgbClr val="FFFF00">
              <a:alpha val="14902"/>
            </a:srgbClr>
          </a:solidFill>
        </p:spPr>
        <p:txBody>
          <a:bodyPr anchor="ctr">
            <a:no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lnSpc>
                <a:spcPct val="100000"/>
              </a:lnSpc>
              <a:spcBef>
                <a:spcPts val="0"/>
              </a:spcBef>
              <a:spcAft>
                <a:spcPts val="0"/>
              </a:spcAft>
              <a:buNone/>
            </a:pPr>
            <a:r>
              <a:rPr lang="zh-TW" altLang="en-US" sz="1800" b="1" dirty="0">
                <a:solidFill>
                  <a:srgbClr val="FFFF00"/>
                </a:solidFill>
                <a:latin typeface="Microsoft JhengHei" charset="-120"/>
                <a:ea typeface="Microsoft JhengHei" charset="-120"/>
                <a:cs typeface="Microsoft JhengHei" charset="-120"/>
              </a:rPr>
              <a:t>科技加速改變中  </a:t>
            </a:r>
            <a:endParaRPr lang="en-US" altLang="zh-TW" sz="1800" b="1" dirty="0">
              <a:solidFill>
                <a:srgbClr val="FFFF00"/>
              </a:solidFill>
              <a:latin typeface="Microsoft JhengHei" charset="-120"/>
              <a:ea typeface="Microsoft JhengHei" charset="-120"/>
              <a:cs typeface="Microsoft JhengHei" charset="-120"/>
            </a:endParaRPr>
          </a:p>
          <a:p>
            <a:pPr marL="0" indent="0">
              <a:lnSpc>
                <a:spcPct val="100000"/>
              </a:lnSpc>
              <a:spcBef>
                <a:spcPts val="0"/>
              </a:spcBef>
              <a:spcAft>
                <a:spcPts val="0"/>
              </a:spcAft>
              <a:buNone/>
            </a:pPr>
            <a:r>
              <a:rPr lang="en-HK" altLang="zh-TW" sz="1800" b="1" dirty="0">
                <a:solidFill>
                  <a:srgbClr val="FFFF00"/>
                </a:solidFill>
                <a:latin typeface="Microsoft JhengHei" charset="-120"/>
                <a:ea typeface="Microsoft JhengHei" charset="-120"/>
                <a:cs typeface="Microsoft JhengHei" charset="-120"/>
              </a:rPr>
              <a:t>(Accelerating Technological change)</a:t>
            </a:r>
          </a:p>
          <a:p>
            <a:pPr marL="0" indent="0">
              <a:lnSpc>
                <a:spcPct val="100000"/>
              </a:lnSpc>
              <a:spcBef>
                <a:spcPts val="0"/>
              </a:spcBef>
              <a:spcAft>
                <a:spcPts val="0"/>
              </a:spcAft>
              <a:buNone/>
            </a:pPr>
            <a:endParaRPr lang="en-HK" altLang="zh-TW" sz="1800" b="1" dirty="0">
              <a:solidFill>
                <a:srgbClr val="FFFF00"/>
              </a:solidFill>
              <a:latin typeface="Microsoft JhengHei" charset="-120"/>
              <a:ea typeface="Microsoft JhengHei" charset="-120"/>
              <a:cs typeface="Microsoft JhengHei" charset="-120"/>
            </a:endParaRPr>
          </a:p>
          <a:p>
            <a:pPr marL="0" indent="0">
              <a:lnSpc>
                <a:spcPct val="100000"/>
              </a:lnSpc>
              <a:spcBef>
                <a:spcPts val="0"/>
              </a:spcBef>
              <a:spcAft>
                <a:spcPts val="0"/>
              </a:spcAft>
              <a:buNone/>
            </a:pPr>
            <a:r>
              <a:rPr lang="zh-TW" altLang="en-US" sz="1800" b="1" dirty="0">
                <a:solidFill>
                  <a:srgbClr val="FFFF00"/>
                </a:solidFill>
                <a:latin typeface="Microsoft JhengHei" charset="-120"/>
                <a:ea typeface="Microsoft JhengHei" charset="-120"/>
                <a:cs typeface="Microsoft JhengHei" charset="-120"/>
              </a:rPr>
              <a:t>不斷的城市化 </a:t>
            </a:r>
            <a:endParaRPr lang="en-US" altLang="zh-TW" sz="1800" b="1" dirty="0">
              <a:solidFill>
                <a:srgbClr val="FFFF00"/>
              </a:solidFill>
              <a:latin typeface="Microsoft JhengHei" charset="-120"/>
              <a:ea typeface="Microsoft JhengHei" charset="-120"/>
              <a:cs typeface="Microsoft JhengHei" charset="-120"/>
            </a:endParaRPr>
          </a:p>
          <a:p>
            <a:pPr marL="0" indent="0">
              <a:lnSpc>
                <a:spcPct val="100000"/>
              </a:lnSpc>
              <a:spcBef>
                <a:spcPts val="0"/>
              </a:spcBef>
              <a:spcAft>
                <a:spcPts val="0"/>
              </a:spcAft>
              <a:buNone/>
            </a:pPr>
            <a:r>
              <a:rPr lang="en-HK" altLang="zh-TW" sz="1800" b="1" dirty="0">
                <a:solidFill>
                  <a:srgbClr val="FFFF00"/>
                </a:solidFill>
                <a:latin typeface="Microsoft JhengHei" charset="-120"/>
                <a:ea typeface="Microsoft JhengHei" charset="-120"/>
                <a:cs typeface="Microsoft JhengHei" charset="-120"/>
              </a:rPr>
              <a:t>(The Age of Urbanization)</a:t>
            </a:r>
          </a:p>
          <a:p>
            <a:pPr marL="0" indent="0">
              <a:lnSpc>
                <a:spcPct val="100000"/>
              </a:lnSpc>
              <a:spcBef>
                <a:spcPts val="0"/>
              </a:spcBef>
              <a:spcAft>
                <a:spcPts val="0"/>
              </a:spcAft>
              <a:buNone/>
            </a:pPr>
            <a:endParaRPr lang="en-US" altLang="zh-TW" sz="1800" b="1" dirty="0">
              <a:solidFill>
                <a:srgbClr val="FFFF00"/>
              </a:solidFill>
              <a:latin typeface="Microsoft JhengHei" charset="-120"/>
              <a:ea typeface="Microsoft JhengHei" charset="-120"/>
              <a:cs typeface="Microsoft JhengHei" charset="-120"/>
            </a:endParaRPr>
          </a:p>
          <a:p>
            <a:pPr marL="0" indent="0">
              <a:lnSpc>
                <a:spcPct val="100000"/>
              </a:lnSpc>
              <a:spcBef>
                <a:spcPts val="0"/>
              </a:spcBef>
              <a:spcAft>
                <a:spcPts val="0"/>
              </a:spcAft>
              <a:buNone/>
            </a:pPr>
            <a:r>
              <a:rPr lang="zh-TW" altLang="en-US" sz="1800" b="1" dirty="0">
                <a:solidFill>
                  <a:srgbClr val="FFFF00"/>
                </a:solidFill>
                <a:latin typeface="Microsoft JhengHei" charset="-120"/>
                <a:ea typeface="Microsoft JhengHei" charset="-120"/>
                <a:cs typeface="Microsoft JhengHei" charset="-120"/>
              </a:rPr>
              <a:t>老人化的挑戰 </a:t>
            </a:r>
            <a:endParaRPr lang="en-US" altLang="zh-TW" sz="1800" b="1" dirty="0">
              <a:solidFill>
                <a:srgbClr val="FFFF00"/>
              </a:solidFill>
              <a:latin typeface="Microsoft JhengHei" charset="-120"/>
              <a:ea typeface="Microsoft JhengHei" charset="-120"/>
              <a:cs typeface="Microsoft JhengHei" charset="-120"/>
            </a:endParaRPr>
          </a:p>
          <a:p>
            <a:pPr marL="0" indent="0">
              <a:lnSpc>
                <a:spcPct val="100000"/>
              </a:lnSpc>
              <a:spcBef>
                <a:spcPts val="0"/>
              </a:spcBef>
              <a:spcAft>
                <a:spcPts val="0"/>
              </a:spcAft>
              <a:buNone/>
            </a:pPr>
            <a:r>
              <a:rPr lang="en-HK" altLang="zh-TW" sz="1800" b="1" dirty="0">
                <a:solidFill>
                  <a:srgbClr val="FFFF00"/>
                </a:solidFill>
                <a:latin typeface="Microsoft JhengHei" charset="-120"/>
                <a:ea typeface="Microsoft JhengHei" charset="-120"/>
                <a:cs typeface="Microsoft JhengHei" charset="-120"/>
              </a:rPr>
              <a:t>(Challenges of an Aging World)</a:t>
            </a:r>
          </a:p>
          <a:p>
            <a:pPr marL="0" indent="0">
              <a:lnSpc>
                <a:spcPct val="100000"/>
              </a:lnSpc>
              <a:spcBef>
                <a:spcPts val="0"/>
              </a:spcBef>
              <a:spcAft>
                <a:spcPts val="0"/>
              </a:spcAft>
              <a:buNone/>
            </a:pPr>
            <a:endParaRPr lang="en-US" altLang="zh-TW" sz="1800" b="1" dirty="0">
              <a:solidFill>
                <a:srgbClr val="FFFF00"/>
              </a:solidFill>
              <a:latin typeface="Microsoft JhengHei" charset="-120"/>
              <a:ea typeface="Microsoft JhengHei" charset="-120"/>
              <a:cs typeface="Microsoft JhengHei" charset="-120"/>
            </a:endParaRPr>
          </a:p>
          <a:p>
            <a:pPr marL="0" indent="0">
              <a:lnSpc>
                <a:spcPct val="100000"/>
              </a:lnSpc>
              <a:spcBef>
                <a:spcPts val="0"/>
              </a:spcBef>
              <a:spcAft>
                <a:spcPts val="0"/>
              </a:spcAft>
              <a:buNone/>
            </a:pPr>
            <a:r>
              <a:rPr lang="zh-TW" altLang="en-US" sz="1800" b="1" dirty="0">
                <a:solidFill>
                  <a:srgbClr val="FFFF00"/>
                </a:solidFill>
                <a:latin typeface="Microsoft JhengHei" charset="-120"/>
                <a:ea typeface="Microsoft JhengHei" charset="-120"/>
                <a:cs typeface="Microsoft JhengHei" charset="-120"/>
              </a:rPr>
              <a:t>全球的聯繫 </a:t>
            </a:r>
            <a:r>
              <a:rPr lang="en-HK" altLang="zh-TW" sz="1800" b="1" dirty="0">
                <a:solidFill>
                  <a:srgbClr val="FFFF00"/>
                </a:solidFill>
                <a:latin typeface="Microsoft JhengHei" charset="-120"/>
                <a:ea typeface="Microsoft JhengHei" charset="-120"/>
                <a:cs typeface="Microsoft JhengHei" charset="-120"/>
              </a:rPr>
              <a:t> </a:t>
            </a:r>
          </a:p>
          <a:p>
            <a:pPr marL="0" indent="0">
              <a:lnSpc>
                <a:spcPct val="100000"/>
              </a:lnSpc>
              <a:spcBef>
                <a:spcPts val="0"/>
              </a:spcBef>
              <a:spcAft>
                <a:spcPts val="0"/>
              </a:spcAft>
              <a:buNone/>
            </a:pPr>
            <a:r>
              <a:rPr lang="en-US" altLang="zh-TW" sz="1800" b="1" dirty="0">
                <a:solidFill>
                  <a:srgbClr val="FFFF00"/>
                </a:solidFill>
                <a:latin typeface="Microsoft JhengHei" charset="-120"/>
                <a:ea typeface="Microsoft JhengHei" charset="-120"/>
                <a:cs typeface="Microsoft JhengHei" charset="-120"/>
              </a:rPr>
              <a:t>(</a:t>
            </a:r>
            <a:r>
              <a:rPr lang="en-HK" altLang="zh-TW" sz="1800" b="1" dirty="0">
                <a:solidFill>
                  <a:srgbClr val="FFFF00"/>
                </a:solidFill>
                <a:latin typeface="Microsoft JhengHei" charset="-120"/>
                <a:ea typeface="Microsoft JhengHei" charset="-120"/>
                <a:cs typeface="Microsoft JhengHei" charset="-120"/>
              </a:rPr>
              <a:t>Greater Global Connections)</a:t>
            </a:r>
          </a:p>
          <a:p>
            <a:pPr marL="0" indent="0">
              <a:lnSpc>
                <a:spcPct val="100000"/>
              </a:lnSpc>
              <a:spcBef>
                <a:spcPts val="0"/>
              </a:spcBef>
              <a:spcAft>
                <a:spcPts val="0"/>
              </a:spcAft>
              <a:buNone/>
            </a:pPr>
            <a:endParaRPr lang="en-HK" sz="1400" b="1" dirty="0">
              <a:solidFill>
                <a:srgbClr val="FFFF00"/>
              </a:solidFill>
              <a:latin typeface="Microsoft JhengHei" charset="-120"/>
              <a:ea typeface="Microsoft JhengHei" charset="-120"/>
              <a:cs typeface="Microsoft JhengHei" charset="-120"/>
            </a:endParaRPr>
          </a:p>
        </p:txBody>
      </p:sp>
      <p:pic>
        <p:nvPicPr>
          <p:cNvPr id="10" name="Picture 9"/>
          <p:cNvPicPr>
            <a:picLocks noChangeAspect="1"/>
          </p:cNvPicPr>
          <p:nvPr/>
        </p:nvPicPr>
        <p:blipFill>
          <a:blip r:embed="rId3">
            <a:lum bright="70000" contrast="-70000"/>
          </a:blip>
          <a:stretch>
            <a:fillRect/>
          </a:stretch>
        </p:blipFill>
        <p:spPr>
          <a:xfrm>
            <a:off x="9581976" y="354057"/>
            <a:ext cx="1595397" cy="1595397"/>
          </a:xfrm>
          <a:prstGeom prst="rect">
            <a:avLst/>
          </a:prstGeom>
        </p:spPr>
      </p:pic>
      <p:pic>
        <p:nvPicPr>
          <p:cNvPr id="12" name="圖片 18">
            <a:extLst>
              <a:ext uri="{FF2B5EF4-FFF2-40B4-BE49-F238E27FC236}">
                <a16:creationId xmlns:a16="http://schemas.microsoft.com/office/drawing/2014/main" id="{F1FF220B-7EAD-43EE-8777-18FFBDEC8D81}"/>
              </a:ext>
            </a:extLst>
          </p:cNvPr>
          <p:cNvPicPr>
            <a:picLocks noChangeAspect="1"/>
          </p:cNvPicPr>
          <p:nvPr/>
        </p:nvPicPr>
        <p:blipFill>
          <a:blip r:embed="rId4"/>
          <a:stretch>
            <a:fillRect/>
          </a:stretch>
        </p:blipFill>
        <p:spPr>
          <a:xfrm>
            <a:off x="11522044" y="7018"/>
            <a:ext cx="583433" cy="583532"/>
          </a:xfrm>
          <a:prstGeom prst="rect">
            <a:avLst/>
          </a:prstGeom>
        </p:spPr>
      </p:pic>
    </p:spTree>
    <p:extLst>
      <p:ext uri="{BB962C8B-B14F-4D97-AF65-F5344CB8AC3E}">
        <p14:creationId xmlns:p14="http://schemas.microsoft.com/office/powerpoint/2010/main" val="670487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A10D83-B2CF-485F-9D12-2A3439D646FB}"/>
              </a:ext>
            </a:extLst>
          </p:cNvPr>
          <p:cNvSpPr>
            <a:spLocks noGrp="1"/>
          </p:cNvSpPr>
          <p:nvPr>
            <p:ph type="title"/>
          </p:nvPr>
        </p:nvSpPr>
        <p:spPr>
          <a:xfrm>
            <a:off x="1358900" y="805818"/>
            <a:ext cx="9207533" cy="1078348"/>
          </a:xfrm>
        </p:spPr>
        <p:txBody>
          <a:bodyPr>
            <a:noAutofit/>
          </a:bodyPr>
          <a:lstStyle/>
          <a:p>
            <a:pPr algn="l"/>
            <a:r>
              <a:rPr lang="zh-TW" altLang="en-US" sz="4400" dirty="0">
                <a:solidFill>
                  <a:schemeClr val="accent1"/>
                </a:solidFill>
              </a:rPr>
              <a:t>修昔底德陷阱（</a:t>
            </a:r>
            <a:r>
              <a:rPr lang="en-HK" sz="4400" dirty="0" err="1">
                <a:solidFill>
                  <a:schemeClr val="accent1"/>
                </a:solidFill>
              </a:rPr>
              <a:t>Thucydides's</a:t>
            </a:r>
            <a:r>
              <a:rPr lang="en-HK" sz="4400" dirty="0">
                <a:solidFill>
                  <a:schemeClr val="accent1"/>
                </a:solidFill>
              </a:rPr>
              <a:t> Trap）</a:t>
            </a:r>
          </a:p>
        </p:txBody>
      </p:sp>
      <p:sp>
        <p:nvSpPr>
          <p:cNvPr id="7" name="Content Placeholder 6">
            <a:extLst>
              <a:ext uri="{FF2B5EF4-FFF2-40B4-BE49-F238E27FC236}">
                <a16:creationId xmlns:a16="http://schemas.microsoft.com/office/drawing/2014/main" id="{4D720E14-B941-4123-A5ED-FDC0E7F97D01}"/>
              </a:ext>
            </a:extLst>
          </p:cNvPr>
          <p:cNvSpPr>
            <a:spLocks noGrp="1"/>
          </p:cNvSpPr>
          <p:nvPr>
            <p:ph sz="half" idx="2"/>
          </p:nvPr>
        </p:nvSpPr>
        <p:spPr>
          <a:xfrm>
            <a:off x="984737" y="1723292"/>
            <a:ext cx="5855677" cy="4888523"/>
          </a:xfrm>
        </p:spPr>
        <p:txBody>
          <a:bodyPr>
            <a:noAutofit/>
          </a:bodyPr>
          <a:lstStyle/>
          <a:p>
            <a:pPr marL="0" indent="0">
              <a:buNone/>
            </a:pPr>
            <a:r>
              <a:rPr lang="zh-TW" altLang="en-US" sz="2400" dirty="0"/>
              <a:t>古希臘的雅典和斯巴達两國爭戰。斯巴達為陸地的霸主，雅典是近海的新興強國，戰爭的導火線是斯巴達</a:t>
            </a:r>
            <a:r>
              <a:rPr lang="en-US" altLang="zh-TW" sz="2400" dirty="0"/>
              <a:t>1</a:t>
            </a:r>
            <a:r>
              <a:rPr lang="en-US" altLang="zh-TW" sz="2400" dirty="0">
                <a:solidFill>
                  <a:srgbClr val="FFC000"/>
                </a:solidFill>
              </a:rPr>
              <a:t>)</a:t>
            </a:r>
            <a:r>
              <a:rPr lang="zh-TW" altLang="en-US" sz="2400" dirty="0">
                <a:solidFill>
                  <a:srgbClr val="FFC000"/>
                </a:solidFill>
              </a:rPr>
              <a:t>恐慌 </a:t>
            </a:r>
            <a:r>
              <a:rPr lang="zh-TW" altLang="en-US" sz="2400" dirty="0"/>
              <a:t>霸主地位受威脅</a:t>
            </a:r>
            <a:r>
              <a:rPr lang="en-US" altLang="zh-TW" sz="2400" dirty="0"/>
              <a:t>,  2)</a:t>
            </a:r>
            <a:r>
              <a:rPr lang="zh-TW" altLang="en-US" sz="2400" dirty="0">
                <a:solidFill>
                  <a:srgbClr val="FFC000"/>
                </a:solidFill>
              </a:rPr>
              <a:t>妒忌</a:t>
            </a:r>
            <a:r>
              <a:rPr lang="zh-TW" altLang="en-US" sz="2400" dirty="0"/>
              <a:t> 雅典的商貿成就；戰爭長達</a:t>
            </a:r>
            <a:r>
              <a:rPr lang="en-US" altLang="zh-TW" sz="2400" dirty="0"/>
              <a:t>30</a:t>
            </a:r>
            <a:r>
              <a:rPr lang="zh-TW" altLang="en-US" sz="2400" dirty="0"/>
              <a:t>年，兩敗俱傷後，小國馬其頓興起，亞歷山大的父親，腓力二世輕易成為新霸主。</a:t>
            </a:r>
          </a:p>
          <a:p>
            <a:pPr marL="0" indent="0">
              <a:buNone/>
            </a:pPr>
            <a:r>
              <a:rPr lang="zh-TW" altLang="en-US" sz="2400" dirty="0"/>
              <a:t>美國的</a:t>
            </a:r>
            <a:r>
              <a:rPr lang="en-US" altLang="zh-TW" sz="2400" dirty="0"/>
              <a:t>Graham Allison </a:t>
            </a:r>
            <a:r>
              <a:rPr lang="zh-TW" altLang="en-US" sz="2400" dirty="0"/>
              <a:t>指出當年的境況如同現今的中美關係，他更補充說</a:t>
            </a:r>
            <a:r>
              <a:rPr lang="en-US" altLang="zh-TW" sz="2400" dirty="0"/>
              <a:t>: </a:t>
            </a:r>
            <a:r>
              <a:rPr lang="zh-TW" altLang="en-US" sz="2400" dirty="0">
                <a:solidFill>
                  <a:srgbClr val="FF0000"/>
                </a:solidFill>
              </a:rPr>
              <a:t>「我們不必成為中國的奴隸，但我們必须學會接受其强大，否則，中美之間必有一戰」</a:t>
            </a:r>
            <a:r>
              <a:rPr lang="zh-TW" altLang="en-US" sz="2400" dirty="0"/>
              <a:t>。</a:t>
            </a:r>
          </a:p>
        </p:txBody>
      </p:sp>
      <p:pic>
        <p:nvPicPr>
          <p:cNvPr id="4" name="Content Placeholder 3">
            <a:extLst>
              <a:ext uri="{FF2B5EF4-FFF2-40B4-BE49-F238E27FC236}">
                <a16:creationId xmlns:a16="http://schemas.microsoft.com/office/drawing/2014/main" id="{8F423D70-3C25-421D-A34F-378662272A3D}"/>
              </a:ext>
            </a:extLst>
          </p:cNvPr>
          <p:cNvPicPr>
            <a:picLocks noGrp="1" noChangeAspect="1"/>
          </p:cNvPicPr>
          <p:nvPr>
            <p:ph sz="quarter" idx="4"/>
          </p:nvPr>
        </p:nvPicPr>
        <p:blipFill>
          <a:blip r:embed="rId3"/>
          <a:stretch>
            <a:fillRect/>
          </a:stretch>
        </p:blipFill>
        <p:spPr>
          <a:xfrm>
            <a:off x="6840414" y="1884167"/>
            <a:ext cx="4184938" cy="2404054"/>
          </a:xfrm>
          <a:prstGeom prst="rect">
            <a:avLst/>
          </a:prstGeom>
        </p:spPr>
      </p:pic>
    </p:spTree>
    <p:extLst>
      <p:ext uri="{BB962C8B-B14F-4D97-AF65-F5344CB8AC3E}">
        <p14:creationId xmlns:p14="http://schemas.microsoft.com/office/powerpoint/2010/main" val="1290193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6821" y="354057"/>
            <a:ext cx="9910118" cy="1446550"/>
          </a:xfrm>
          <a:prstGeom prst="rect">
            <a:avLst/>
          </a:prstGeom>
        </p:spPr>
        <p:txBody>
          <a:bodyPr wrap="square">
            <a:spAutoFit/>
          </a:bodyPr>
          <a:lstStyle/>
          <a:p>
            <a:r>
              <a:rPr lang="en-US" sz="4400" b="1" dirty="0">
                <a:latin typeface="Century Gothic" charset="0"/>
                <a:ea typeface="Century Gothic" charset="0"/>
                <a:cs typeface="Century Gothic" charset="0"/>
              </a:rPr>
              <a:t>Lesson 3 : </a:t>
            </a:r>
            <a:br>
              <a:rPr lang="en-US" sz="4400" dirty="0">
                <a:latin typeface="Microsoft JhengHei" charset="-120"/>
                <a:ea typeface="Microsoft JhengHei" charset="-120"/>
                <a:cs typeface="Microsoft JhengHei" charset="-120"/>
              </a:rPr>
            </a:br>
            <a:r>
              <a:rPr lang="zh-TW" altLang="en-US" sz="4400" b="1" dirty="0">
                <a:solidFill>
                  <a:schemeClr val="accent1"/>
                </a:solidFill>
                <a:latin typeface="Microsoft JhengHei" charset="-120"/>
                <a:ea typeface="Microsoft JhengHei" charset="-120"/>
                <a:cs typeface="Microsoft JhengHei" charset="-120"/>
              </a:rPr>
              <a:t>隱形冠軍 </a:t>
            </a:r>
            <a:r>
              <a:rPr lang="en-HK" sz="4400" b="1" dirty="0">
                <a:solidFill>
                  <a:schemeClr val="accent1"/>
                </a:solidFill>
                <a:latin typeface="Century Gothic" charset="0"/>
                <a:ea typeface="Century Gothic" charset="0"/>
                <a:cs typeface="Century Gothic" charset="0"/>
              </a:rPr>
              <a:t>Hidden Champions</a:t>
            </a:r>
            <a:endParaRPr lang="en-US" sz="4400" b="1" dirty="0">
              <a:latin typeface="Century Gothic" charset="0"/>
              <a:ea typeface="Century Gothic" charset="0"/>
              <a:cs typeface="Century Gothic" charset="0"/>
            </a:endParaRPr>
          </a:p>
        </p:txBody>
      </p:sp>
      <p:sp>
        <p:nvSpPr>
          <p:cNvPr id="12" name="Text Placeholder 3">
            <a:extLst>
              <a:ext uri="{FF2B5EF4-FFF2-40B4-BE49-F238E27FC236}">
                <a16:creationId xmlns:a16="http://schemas.microsoft.com/office/drawing/2014/main" id="{29AD4A91-7AB8-40C3-9C11-950FF5FC7DFC}"/>
              </a:ext>
            </a:extLst>
          </p:cNvPr>
          <p:cNvSpPr txBox="1">
            <a:spLocks/>
          </p:cNvSpPr>
          <p:nvPr/>
        </p:nvSpPr>
        <p:spPr>
          <a:xfrm>
            <a:off x="1402490" y="2176266"/>
            <a:ext cx="4693510" cy="4273962"/>
          </a:xfrm>
          <a:prstGeom prst="rect">
            <a:avLst/>
          </a:prstGeom>
          <a:solidFill>
            <a:srgbClr val="FFFFFF">
              <a:alpha val="40000"/>
            </a:srgbClr>
          </a:solidFill>
          <a:ln>
            <a:no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a:lnSpc>
                <a:spcPct val="150000"/>
              </a:lnSpc>
            </a:pPr>
            <a:r>
              <a:rPr lang="zh-TW" altLang="en-US" sz="1600" b="1" dirty="0">
                <a:latin typeface="Microsoft JhengHei" charset="-120"/>
                <a:ea typeface="Microsoft JhengHei" charset="-120"/>
                <a:cs typeface="Microsoft JhengHei" charset="-120"/>
              </a:rPr>
              <a:t>有很多鮮為人知的行業冠軍，他們在極端情況下</a:t>
            </a:r>
            <a:r>
              <a:rPr lang="zh-TW" altLang="en-US" sz="1600" b="1" dirty="0">
                <a:solidFill>
                  <a:srgbClr val="FFFF00"/>
                </a:solidFill>
                <a:latin typeface="Microsoft JhengHei" charset="-120"/>
                <a:ea typeface="Microsoft JhengHei" charset="-120"/>
                <a:cs typeface="Microsoft JhengHei" charset="-120"/>
              </a:rPr>
              <a:t>生產一系列狹隘的產品 </a:t>
            </a:r>
            <a:r>
              <a:rPr lang="zh-TW" altLang="en-US" sz="1600" b="1" dirty="0">
                <a:latin typeface="Microsoft JhengHei" charset="-120"/>
                <a:ea typeface="Microsoft JhengHei" charset="-120"/>
                <a:cs typeface="Microsoft JhengHei" charset="-120"/>
              </a:rPr>
              <a:t>，有時甚至祗有一種產品，持續保持領先地位，由內銷成功開始，再輸出國際，是各自行業的世界領導者，企業的成就同時造就了國家或區域經濟的獨特優勢，</a:t>
            </a:r>
            <a:r>
              <a:rPr lang="zh-TW" altLang="en-US" sz="1600" b="1" dirty="0">
                <a:solidFill>
                  <a:srgbClr val="FFFF00"/>
                </a:solidFill>
                <a:latin typeface="Microsoft JhengHei" charset="-120"/>
                <a:ea typeface="Microsoft JhengHei" charset="-120"/>
                <a:cs typeface="Microsoft JhengHei" charset="-120"/>
              </a:rPr>
              <a:t>隱形、低調的作風是故意的，</a:t>
            </a:r>
            <a:r>
              <a:rPr lang="zh-TW" altLang="en-US" sz="1600" b="1" dirty="0">
                <a:latin typeface="Microsoft JhengHei" charset="-120"/>
                <a:ea typeface="Microsoft JhengHei" charset="-120"/>
                <a:cs typeface="Microsoft JhengHei" charset="-120"/>
              </a:rPr>
              <a:t>往往只有業內人士才知道它們的存在，。</a:t>
            </a:r>
            <a:endParaRPr lang="en-HK" altLang="zh-TW" sz="1600" b="1" dirty="0">
              <a:latin typeface="Microsoft JhengHei" charset="-120"/>
              <a:ea typeface="Microsoft JhengHei" charset="-120"/>
              <a:cs typeface="Microsoft JhengHei" charset="-120"/>
            </a:endParaRPr>
          </a:p>
          <a:p>
            <a:pPr>
              <a:lnSpc>
                <a:spcPct val="150000"/>
              </a:lnSpc>
            </a:pPr>
            <a:r>
              <a:rPr lang="zh-TW" altLang="en-US" sz="1600" b="1" dirty="0">
                <a:latin typeface="Microsoft JhengHei" charset="-120"/>
                <a:ea typeface="Microsoft JhengHei" charset="-120"/>
                <a:cs typeface="Microsoft JhengHei" charset="-120"/>
              </a:rPr>
              <a:t>西蒙教授 </a:t>
            </a:r>
            <a:r>
              <a:rPr lang="en-HK" altLang="zh-TW" sz="1600" b="1" dirty="0">
                <a:latin typeface="Microsoft JhengHei" charset="-120"/>
                <a:ea typeface="Microsoft JhengHei" charset="-120"/>
                <a:cs typeface="Microsoft JhengHei" charset="-120"/>
              </a:rPr>
              <a:t>(Hermann Simon) </a:t>
            </a:r>
            <a:r>
              <a:rPr lang="zh-TW" altLang="en-US" sz="1600" b="1" dirty="0">
                <a:latin typeface="Microsoft JhengHei" charset="-120"/>
                <a:ea typeface="Microsoft JhengHei" charset="-120"/>
                <a:cs typeface="Microsoft JhengHei" charset="-120"/>
              </a:rPr>
              <a:t>稱這類擁有行業領導地位、保持低調的成功企業為</a:t>
            </a:r>
            <a:r>
              <a:rPr lang="zh-TW" altLang="en-US" sz="1600" b="1" dirty="0">
                <a:solidFill>
                  <a:srgbClr val="FFC000"/>
                </a:solidFill>
                <a:latin typeface="Microsoft JhengHei" charset="-120"/>
                <a:ea typeface="Microsoft JhengHei" charset="-120"/>
                <a:cs typeface="Microsoft JhengHei" charset="-120"/>
              </a:rPr>
              <a:t>「隱形冠軍  」</a:t>
            </a:r>
            <a:r>
              <a:rPr lang="zh-TW" altLang="en-US" sz="1600" b="1" dirty="0">
                <a:latin typeface="Microsoft JhengHei" charset="-120"/>
                <a:ea typeface="Microsoft JhengHei" charset="-120"/>
                <a:cs typeface="Microsoft JhengHei" charset="-120"/>
              </a:rPr>
              <a:t>。</a:t>
            </a:r>
            <a:endParaRPr lang="en-HK" sz="1600" b="1" dirty="0">
              <a:latin typeface="Microsoft JhengHei" charset="-120"/>
              <a:ea typeface="Microsoft JhengHei" charset="-120"/>
              <a:cs typeface="Microsoft JhengHei" charset="-120"/>
            </a:endParaRPr>
          </a:p>
          <a:p>
            <a:pPr marL="0" indent="0">
              <a:buNone/>
            </a:pPr>
            <a:endParaRPr lang="en-HK" sz="1400" dirty="0">
              <a:latin typeface="Microsoft JhengHei" charset="-120"/>
              <a:ea typeface="Microsoft JhengHei" charset="-120"/>
              <a:cs typeface="Microsoft JhengHei" charset="-120"/>
            </a:endParaRPr>
          </a:p>
        </p:txBody>
      </p:sp>
      <p:pic>
        <p:nvPicPr>
          <p:cNvPr id="4" name="Picture 3"/>
          <p:cNvPicPr>
            <a:picLocks noChangeAspect="1"/>
          </p:cNvPicPr>
          <p:nvPr/>
        </p:nvPicPr>
        <p:blipFill rotWithShape="1">
          <a:blip r:embed="rId3"/>
          <a:srcRect t="15975" b="21334"/>
          <a:stretch/>
        </p:blipFill>
        <p:spPr>
          <a:xfrm>
            <a:off x="6742241" y="3026802"/>
            <a:ext cx="3904738" cy="2417492"/>
          </a:xfrm>
          <a:prstGeom prst="rect">
            <a:avLst/>
          </a:prstGeom>
        </p:spPr>
      </p:pic>
      <p:sp>
        <p:nvSpPr>
          <p:cNvPr id="13" name="Text Placeholder 3">
            <a:extLst>
              <a:ext uri="{FF2B5EF4-FFF2-40B4-BE49-F238E27FC236}">
                <a16:creationId xmlns:a16="http://schemas.microsoft.com/office/drawing/2014/main" id="{29AD4A91-7AB8-40C3-9C11-950FF5FC7DFC}"/>
              </a:ext>
            </a:extLst>
          </p:cNvPr>
          <p:cNvSpPr txBox="1">
            <a:spLocks/>
          </p:cNvSpPr>
          <p:nvPr/>
        </p:nvSpPr>
        <p:spPr>
          <a:xfrm>
            <a:off x="6742241" y="2166933"/>
            <a:ext cx="3904738" cy="841459"/>
          </a:xfrm>
          <a:prstGeom prst="rect">
            <a:avLst/>
          </a:prstGeom>
          <a:solidFill>
            <a:srgbClr val="FFFFFF">
              <a:alpha val="40000"/>
            </a:srgbClr>
          </a:solidFill>
          <a:ln>
            <a:no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buNone/>
            </a:pPr>
            <a:r>
              <a:rPr lang="zh-TW" altLang="en-US" sz="4000" b="1" dirty="0">
                <a:latin typeface="Microsoft JhengHei" charset="-120"/>
                <a:ea typeface="Microsoft JhengHei" charset="-120"/>
                <a:cs typeface="Microsoft JhengHei" charset="-120"/>
              </a:rPr>
              <a:t>隱形冠軍的條件</a:t>
            </a:r>
            <a:endParaRPr lang="en-HK" altLang="zh-TW" sz="4000" b="1" dirty="0">
              <a:latin typeface="Microsoft JhengHei" charset="-120"/>
              <a:ea typeface="Microsoft JhengHei" charset="-120"/>
              <a:cs typeface="Microsoft JhengHei" charset="-120"/>
            </a:endParaRPr>
          </a:p>
        </p:txBody>
      </p:sp>
      <p:sp>
        <p:nvSpPr>
          <p:cNvPr id="15" name="Content Placeholder 8">
            <a:extLst>
              <a:ext uri="{FF2B5EF4-FFF2-40B4-BE49-F238E27FC236}">
                <a16:creationId xmlns:a16="http://schemas.microsoft.com/office/drawing/2014/main" id="{A090185A-5472-41F7-92DE-BA8DC63FBA1C}"/>
              </a:ext>
            </a:extLst>
          </p:cNvPr>
          <p:cNvSpPr txBox="1">
            <a:spLocks/>
          </p:cNvSpPr>
          <p:nvPr/>
        </p:nvSpPr>
        <p:spPr>
          <a:xfrm>
            <a:off x="6742241" y="5462704"/>
            <a:ext cx="3904738" cy="987523"/>
          </a:xfrm>
          <a:prstGeom prst="rect">
            <a:avLst/>
          </a:prstGeom>
          <a:solidFill>
            <a:srgbClr val="FFFF00">
              <a:alpha val="14902"/>
            </a:srgbClr>
          </a:solidFill>
        </p:spPr>
        <p:txBody>
          <a:bodyPr anchor="ctr">
            <a:no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a:lnSpc>
                <a:spcPct val="100000"/>
              </a:lnSpc>
              <a:spcBef>
                <a:spcPts val="0"/>
              </a:spcBef>
              <a:spcAft>
                <a:spcPts val="0"/>
              </a:spcAft>
              <a:buFont typeface="Wingdings" charset="2"/>
              <a:buChar char="ü"/>
            </a:pPr>
            <a:r>
              <a:rPr lang="zh-TW" altLang="en-US" sz="1400" b="1" dirty="0">
                <a:latin typeface="Microsoft JhengHei" charset="-120"/>
                <a:ea typeface="Microsoft JhengHei" charset="-120"/>
                <a:cs typeface="Microsoft JhengHei" charset="-120"/>
              </a:rPr>
              <a:t>全球前三名，或區域的第一名</a:t>
            </a:r>
            <a:endParaRPr lang="en-HK" altLang="zh-TW" sz="1400" b="1" dirty="0">
              <a:latin typeface="Microsoft JhengHei" charset="-120"/>
              <a:ea typeface="Microsoft JhengHei" charset="-120"/>
              <a:cs typeface="Microsoft JhengHei" charset="-120"/>
            </a:endParaRPr>
          </a:p>
          <a:p>
            <a:pPr>
              <a:lnSpc>
                <a:spcPct val="100000"/>
              </a:lnSpc>
              <a:spcBef>
                <a:spcPts val="0"/>
              </a:spcBef>
              <a:spcAft>
                <a:spcPts val="0"/>
              </a:spcAft>
              <a:buFont typeface="Wingdings" charset="2"/>
              <a:buChar char="ü"/>
            </a:pPr>
            <a:r>
              <a:rPr lang="zh-TW" altLang="en-US" sz="1400" b="1" dirty="0">
                <a:latin typeface="Microsoft JhengHei" charset="-120"/>
                <a:ea typeface="Microsoft JhengHei" charset="-120"/>
                <a:cs typeface="Microsoft JhengHei" charset="-120"/>
              </a:rPr>
              <a:t>年收入少於</a:t>
            </a:r>
            <a:r>
              <a:rPr lang="en-HK" altLang="zh-TW" sz="1400" b="1" dirty="0">
                <a:latin typeface="Microsoft JhengHei" charset="-120"/>
                <a:ea typeface="Microsoft JhengHei" charset="-120"/>
                <a:cs typeface="Microsoft JhengHei" charset="-120"/>
              </a:rPr>
              <a:t>40</a:t>
            </a:r>
            <a:r>
              <a:rPr lang="zh-TW" altLang="en-US" sz="1400" b="1" dirty="0">
                <a:latin typeface="Microsoft JhengHei" charset="-120"/>
                <a:ea typeface="Microsoft JhengHei" charset="-120"/>
                <a:cs typeface="Microsoft JhengHei" charset="-120"/>
              </a:rPr>
              <a:t>億美元</a:t>
            </a:r>
            <a:endParaRPr lang="en-HK" sz="1400" b="1" dirty="0">
              <a:latin typeface="Microsoft JhengHei" charset="-120"/>
              <a:ea typeface="Microsoft JhengHei" charset="-120"/>
              <a:cs typeface="Microsoft JhengHei" charset="-120"/>
            </a:endParaRPr>
          </a:p>
          <a:p>
            <a:pPr>
              <a:lnSpc>
                <a:spcPct val="100000"/>
              </a:lnSpc>
              <a:spcBef>
                <a:spcPts val="0"/>
              </a:spcBef>
              <a:spcAft>
                <a:spcPts val="0"/>
              </a:spcAft>
              <a:buFont typeface="Wingdings" charset="2"/>
              <a:buChar char="ü"/>
            </a:pPr>
            <a:r>
              <a:rPr lang="zh-TW" altLang="en-US" sz="1400" b="1" dirty="0">
                <a:latin typeface="Microsoft JhengHei" charset="-120"/>
                <a:ea typeface="Microsoft JhengHei" charset="-120"/>
                <a:cs typeface="Microsoft JhengHei" charset="-120"/>
              </a:rPr>
              <a:t>低知名度</a:t>
            </a:r>
            <a:endParaRPr lang="en-HK" sz="1400" b="1" dirty="0">
              <a:latin typeface="Microsoft JhengHei" charset="-120"/>
              <a:ea typeface="Microsoft JhengHei" charset="-120"/>
              <a:cs typeface="Microsoft JhengHei" charset="-120"/>
            </a:endParaRPr>
          </a:p>
          <a:p>
            <a:pPr marL="0" indent="0">
              <a:lnSpc>
                <a:spcPct val="100000"/>
              </a:lnSpc>
              <a:spcBef>
                <a:spcPts val="0"/>
              </a:spcBef>
              <a:spcAft>
                <a:spcPts val="0"/>
              </a:spcAft>
              <a:buNone/>
            </a:pPr>
            <a:endParaRPr lang="en-HK" sz="1400" b="1" dirty="0">
              <a:solidFill>
                <a:srgbClr val="FFFF00"/>
              </a:solidFill>
              <a:latin typeface="Microsoft JhengHei" charset="-120"/>
              <a:ea typeface="Microsoft JhengHei" charset="-120"/>
              <a:cs typeface="Microsoft JhengHei" charset="-120"/>
            </a:endParaRPr>
          </a:p>
        </p:txBody>
      </p:sp>
      <p:pic>
        <p:nvPicPr>
          <p:cNvPr id="8" name="圖片 18">
            <a:extLst>
              <a:ext uri="{FF2B5EF4-FFF2-40B4-BE49-F238E27FC236}">
                <a16:creationId xmlns:a16="http://schemas.microsoft.com/office/drawing/2014/main" id="{CFE57516-CC79-4195-8D36-C199C39593CC}"/>
              </a:ext>
            </a:extLst>
          </p:cNvPr>
          <p:cNvPicPr>
            <a:picLocks noChangeAspect="1"/>
          </p:cNvPicPr>
          <p:nvPr/>
        </p:nvPicPr>
        <p:blipFill>
          <a:blip r:embed="rId4"/>
          <a:stretch>
            <a:fillRect/>
          </a:stretch>
        </p:blipFill>
        <p:spPr>
          <a:xfrm>
            <a:off x="11522044" y="7018"/>
            <a:ext cx="583433" cy="583532"/>
          </a:xfrm>
          <a:prstGeom prst="rect">
            <a:avLst/>
          </a:prstGeom>
        </p:spPr>
      </p:pic>
    </p:spTree>
    <p:extLst>
      <p:ext uri="{BB962C8B-B14F-4D97-AF65-F5344CB8AC3E}">
        <p14:creationId xmlns:p14="http://schemas.microsoft.com/office/powerpoint/2010/main" val="2416918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940</TotalTime>
  <Words>3146</Words>
  <Application>Microsoft Office PowerPoint</Application>
  <PresentationFormat>Widescreen</PresentationFormat>
  <Paragraphs>486</Paragraphs>
  <Slides>22</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Microsoft JhengHei</vt:lpstr>
      <vt:lpstr>Arial</vt:lpstr>
      <vt:lpstr>Calibri</vt:lpstr>
      <vt:lpstr>Century Gothic</vt:lpstr>
      <vt:lpstr>MS Shell Dlg 2</vt:lpstr>
      <vt:lpstr>Wingdings</vt:lpstr>
      <vt:lpstr>Wingdings 3</vt:lpstr>
      <vt:lpstr>Madison</vt:lpstr>
      <vt:lpstr>隱形冠軍 概念和投資價值 </vt:lpstr>
      <vt:lpstr>PowerPoint Presentation</vt:lpstr>
      <vt:lpstr>PowerPoint Presentation</vt:lpstr>
      <vt:lpstr>全球化的定義</vt:lpstr>
      <vt:lpstr>經濟全球化的特徵 </vt:lpstr>
      <vt:lpstr>經濟全球化的影響 </vt:lpstr>
      <vt:lpstr>PowerPoint Presentation</vt:lpstr>
      <vt:lpstr>修昔底德陷阱（Thucydides's Trap）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21世紀的隱形冠軍 </dc:title>
  <dc:creator>Iris Chu</dc:creator>
  <cp:lastModifiedBy>chester Chu</cp:lastModifiedBy>
  <cp:revision>171</cp:revision>
  <cp:lastPrinted>2020-08-05T01:45:04Z</cp:lastPrinted>
  <dcterms:created xsi:type="dcterms:W3CDTF">2020-07-27T06:26:56Z</dcterms:created>
  <dcterms:modified xsi:type="dcterms:W3CDTF">2020-09-09T08:53:17Z</dcterms:modified>
</cp:coreProperties>
</file>